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3" r:id="rId7"/>
    <p:sldId id="269" r:id="rId8"/>
    <p:sldId id="270" r:id="rId9"/>
    <p:sldId id="284" r:id="rId10"/>
    <p:sldId id="271" r:id="rId11"/>
    <p:sldId id="267" r:id="rId12"/>
    <p:sldId id="268" r:id="rId13"/>
    <p:sldId id="261" r:id="rId14"/>
    <p:sldId id="272" r:id="rId15"/>
    <p:sldId id="273" r:id="rId16"/>
    <p:sldId id="262" r:id="rId17"/>
    <p:sldId id="274" r:id="rId18"/>
    <p:sldId id="275" r:id="rId19"/>
    <p:sldId id="285" r:id="rId20"/>
    <p:sldId id="264" r:id="rId21"/>
    <p:sldId id="276" r:id="rId22"/>
    <p:sldId id="265" r:id="rId23"/>
    <p:sldId id="266" r:id="rId24"/>
    <p:sldId id="277" r:id="rId25"/>
    <p:sldId id="278" r:id="rId26"/>
    <p:sldId id="286" r:id="rId27"/>
    <p:sldId id="287" r:id="rId28"/>
    <p:sldId id="279" r:id="rId29"/>
    <p:sldId id="280" r:id="rId30"/>
    <p:sldId id="281" r:id="rId31"/>
    <p:sldId id="282" r:id="rId32"/>
    <p:sldId id="283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Raleway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BAC40AD-77D6-4F10-B1B0-B4294A938D9D}">
          <p14:sldIdLst>
            <p14:sldId id="256"/>
            <p14:sldId id="257"/>
            <p14:sldId id="258"/>
            <p14:sldId id="259"/>
            <p14:sldId id="260"/>
            <p14:sldId id="263"/>
            <p14:sldId id="269"/>
            <p14:sldId id="270"/>
            <p14:sldId id="284"/>
            <p14:sldId id="271"/>
            <p14:sldId id="267"/>
            <p14:sldId id="268"/>
            <p14:sldId id="261"/>
            <p14:sldId id="272"/>
            <p14:sldId id="273"/>
            <p14:sldId id="262"/>
            <p14:sldId id="274"/>
            <p14:sldId id="275"/>
            <p14:sldId id="285"/>
            <p14:sldId id="264"/>
            <p14:sldId id="276"/>
            <p14:sldId id="265"/>
            <p14:sldId id="266"/>
            <p14:sldId id="277"/>
            <p14:sldId id="278"/>
            <p14:sldId id="286"/>
            <p14:sldId id="287"/>
            <p14:sldId id="279"/>
          </p14:sldIdLst>
        </p14:section>
        <p14:section name="Additional Slides" id="{143BE7E4-AAF1-4DCF-B144-AAAF2F19792A}">
          <p14:sldIdLst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Variation</a:t>
            </a:r>
            <a:r>
              <a:rPr lang="en-US" baseline="0"/>
              <a:t> of Error with Noise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'Noise Test'!$F$1</c:f>
              <c:strCache>
                <c:ptCount val="1"/>
                <c:pt idx="0">
                  <c:v>Error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'Noise Test'!$A$2:$A$7</c:f>
              <c:numCache>
                <c:formatCode>General</c:formatCode>
                <c:ptCount val="6"/>
                <c:pt idx="0">
                  <c:v>-50</c:v>
                </c:pt>
                <c:pt idx="1">
                  <c:v>-40</c:v>
                </c:pt>
                <c:pt idx="2">
                  <c:v>-35</c:v>
                </c:pt>
                <c:pt idx="3">
                  <c:v>-30</c:v>
                </c:pt>
                <c:pt idx="4">
                  <c:v>-25</c:v>
                </c:pt>
                <c:pt idx="5">
                  <c:v>-20</c:v>
                </c:pt>
              </c:numCache>
            </c:numRef>
          </c:xVal>
          <c:yVal>
            <c:numRef>
              <c:f>'Noise Test'!$F$2:$F$7</c:f>
              <c:numCache>
                <c:formatCode>0.000</c:formatCode>
                <c:ptCount val="6"/>
                <c:pt idx="0">
                  <c:v>0.11423903349029274</c:v>
                </c:pt>
                <c:pt idx="1">
                  <c:v>0.12633903349029652</c:v>
                </c:pt>
                <c:pt idx="2">
                  <c:v>0.12093903349028778</c:v>
                </c:pt>
                <c:pt idx="3">
                  <c:v>0.1169390334902829</c:v>
                </c:pt>
                <c:pt idx="4">
                  <c:v>0.11383903349029367</c:v>
                </c:pt>
                <c:pt idx="5">
                  <c:v>0.1151390334902942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590-4804-A269-A39202323F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0477936"/>
        <c:axId val="770477104"/>
      </c:scatterChart>
      <c:valAx>
        <c:axId val="770477936"/>
        <c:scaling>
          <c:orientation val="minMax"/>
          <c:max val="-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Noise</a:t>
                </a:r>
                <a:r>
                  <a:rPr lang="en-IN" baseline="0"/>
                  <a:t> Power (dbW)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477104"/>
        <c:crosses val="autoZero"/>
        <c:crossBetween val="midCat"/>
      </c:valAx>
      <c:valAx>
        <c:axId val="770477104"/>
        <c:scaling>
          <c:orientation val="minMax"/>
          <c:max val="0.1500000000000000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Error in Bearing Angle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477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df1c5c4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df1c5c4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7140ec54d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27140ec54d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df1c5c436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df1c5c436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7140ec54d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7140ec54d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df1c5c43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df1c5c43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7140ec54d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7140ec54d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7140ec54d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7140ec54d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df1c5c43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df1c5c43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-US" i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detect_reflection</a:t>
            </a:r>
            <a:r>
              <a:rPr lang="en-US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function in the reflection.py file detects if there is a reflection artifact present in the signal.</a:t>
            </a:r>
            <a:br>
              <a:rPr lang="en-US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This is done by finding the autocorrelation of the signal and detecting the second peak (other than that at 0) in the autocorrelation.</a:t>
            </a:r>
            <a:br>
              <a:rPr lang="en-US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 a reflection is present, the </a:t>
            </a:r>
            <a:r>
              <a:rPr lang="en-US" i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correct_reflection</a:t>
            </a:r>
            <a:r>
              <a:rPr lang="en-US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function is called for that signal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7140ec54d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7140ec54d_1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7140ec54d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27140ec54d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7140ec54d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27140ec54d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21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df1c5c43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df1c5c43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7140ec54d_1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7140ec54d_1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df1c5c43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df1c5c436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df1c5c43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df1c5c43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7140ec54d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7140ec54d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7140ec54d_1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27140ec54d_1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7140ec54d_1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27140ec54d_1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928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7140ec54d_1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27140ec54d_1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953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df1c5c43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df1c5c436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df1c5c436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df1c5c436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7140ec54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7140ec54d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df1c5c436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1df1c5c436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df1c5c436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1df1c5c436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df1c5c436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1df1c5c436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7140ec54d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7140ec54d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7140ec54d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7140ec54d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f1c5c43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df1c5c43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7140ec54d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7140ec54d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7140ec54d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27140ec54d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7140ec54d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7140ec54d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62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e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6.xml"/><Relationship Id="rId7" Type="http://schemas.openxmlformats.org/officeDocument/2006/relationships/image" Target="../media/image3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13" Type="http://schemas.openxmlformats.org/officeDocument/2006/relationships/image" Target="../media/image50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49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48.png"/><Relationship Id="rId5" Type="http://schemas.openxmlformats.org/officeDocument/2006/relationships/tags" Target="../tags/tag11.xml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tags" Target="../tags/tag10.xml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15.xml"/><Relationship Id="rId7" Type="http://schemas.openxmlformats.org/officeDocument/2006/relationships/image" Target="../media/image5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22.xml"/><Relationship Id="rId10" Type="http://schemas.openxmlformats.org/officeDocument/2006/relationships/image" Target="../media/image57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ityaharakare1/SREGunshotLoc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419625" y="575275"/>
            <a:ext cx="8356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Real-Time Gunshot Localization Using Acoustics </a:t>
            </a: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body" idx="1"/>
          </p:nvPr>
        </p:nvSpPr>
        <p:spPr>
          <a:xfrm>
            <a:off x="727650" y="151535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/>
              <a:t>EE451: </a:t>
            </a:r>
            <a:r>
              <a:rPr lang="en-GB" sz="2200"/>
              <a:t>Supervised Research Exposition</a:t>
            </a:r>
            <a:br>
              <a:rPr lang="en-GB" sz="2200"/>
            </a:br>
            <a:r>
              <a:rPr lang="en-GB" sz="2200" b="1"/>
              <a:t>Presented by:</a:t>
            </a:r>
            <a:r>
              <a:rPr lang="en-GB" sz="2200"/>
              <a:t> Aditya Rajeev Harakare (18D100001)</a:t>
            </a:r>
            <a:br>
              <a:rPr lang="en-GB" sz="2200"/>
            </a:br>
            <a:endParaRPr sz="22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200" b="1"/>
              <a:t>Under the Guidance of:</a:t>
            </a:r>
            <a:r>
              <a:rPr lang="en-GB" sz="2200"/>
              <a:t> Prof. Rajbabu Velmurugan</a:t>
            </a:r>
            <a:endParaRPr sz="2200"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238" y="3403000"/>
            <a:ext cx="2837525" cy="15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7B54AE-A448-96E2-F321-60F888D649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/>
          <p:nvPr/>
        </p:nvSpPr>
        <p:spPr>
          <a:xfrm>
            <a:off x="129575" y="1454427"/>
            <a:ext cx="4844100" cy="365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simulator requires the following parameters: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AutoNum type="arabicPeriod"/>
            </a:pP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Microphone coordinates 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AutoNum type="arabicPeriod"/>
            </a:pP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Coordinates of the gunshot source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AutoNum type="arabicPeriod"/>
            </a:pP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Speed of Sound in Air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Based on the geometrical calculations, a 4-dimensional array of 700 elements each is generated corresponding to the 4 microphones. </a:t>
            </a:r>
            <a:b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This data is saved in a </a:t>
            </a:r>
            <a:r>
              <a:rPr lang="en-GB" sz="1500" i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.mat</a:t>
            </a: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file which is later passed to the </a:t>
            </a:r>
            <a:r>
              <a:rPr lang="en-GB" sz="15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RPi</a:t>
            </a: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for getting the location estimate. 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33"/>
          <p:cNvSpPr txBox="1"/>
          <p:nvPr/>
        </p:nvSpPr>
        <p:spPr>
          <a:xfrm>
            <a:off x="5406438" y="4213675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Simulated Data generated corresponding to 4-microphone array</a:t>
            </a:r>
            <a:endParaRPr sz="12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5" name="Google Shape;3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24" y="1118350"/>
            <a:ext cx="4127090" cy="30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14;p31">
            <a:extLst>
              <a:ext uri="{FF2B5EF4-FFF2-40B4-BE49-F238E27FC236}">
                <a16:creationId xmlns:a16="http://schemas.microsoft.com/office/drawing/2014/main" id="{A29E1B9D-63CC-9F0C-2D08-41B0C6BCC8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2500"/>
              <a:t>MATLAB Simulator for Data Generation</a:t>
            </a:r>
            <a:endParaRPr lang="en-GB" sz="2500" dirty="0"/>
          </a:p>
        </p:txBody>
      </p:sp>
      <p:sp>
        <p:nvSpPr>
          <p:cNvPr id="11" name="Google Shape;257;p26">
            <a:extLst>
              <a:ext uri="{FF2B5EF4-FFF2-40B4-BE49-F238E27FC236}">
                <a16:creationId xmlns:a16="http://schemas.microsoft.com/office/drawing/2014/main" id="{85E0B66B-B25B-67E1-C748-C36ABA0018B2}"/>
              </a:ext>
            </a:extLst>
          </p:cNvPr>
          <p:cNvSpPr txBox="1">
            <a:spLocks/>
          </p:cNvSpPr>
          <p:nvPr/>
        </p:nvSpPr>
        <p:spPr>
          <a:xfrm>
            <a:off x="164150" y="558200"/>
            <a:ext cx="415765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2300" b="0" dirty="0"/>
              <a:t>Modelling Microphone Plane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EA3BC-C712-F4E0-57B4-3A3A15E9EB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 txBox="1">
            <a:spLocks noGrp="1"/>
          </p:cNvSpPr>
          <p:nvPr>
            <p:ph type="title"/>
          </p:nvPr>
        </p:nvSpPr>
        <p:spPr>
          <a:xfrm>
            <a:off x="0" y="4788"/>
            <a:ext cx="9144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/>
              <a:t>Choice of Hardware for Localization</a:t>
            </a:r>
            <a:endParaRPr sz="2500" dirty="0"/>
          </a:p>
        </p:txBody>
      </p:sp>
      <p:pic>
        <p:nvPicPr>
          <p:cNvPr id="296" name="Google Shape;2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62" y="872561"/>
            <a:ext cx="585787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700" y="1621632"/>
            <a:ext cx="4389550" cy="189835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9"/>
          <p:cNvSpPr txBox="1"/>
          <p:nvPr/>
        </p:nvSpPr>
        <p:spPr>
          <a:xfrm>
            <a:off x="972122" y="3705050"/>
            <a:ext cx="36000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Sennheiser MD-42 microphones</a:t>
            </a:r>
            <a:b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sensitivity of 2 mV/Pa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Tetrahedron (3D)/Square (2D)</a:t>
            </a:r>
            <a:b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1m distance b/w mics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9"/>
          <p:cNvSpPr txBox="1"/>
          <p:nvPr/>
        </p:nvSpPr>
        <p:spPr>
          <a:xfrm>
            <a:off x="5408012" y="4176042"/>
            <a:ext cx="28011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Biasing Circuit</a:t>
            </a:r>
            <a:b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Shifting Voltage range from −1.65 to +1.65 V to 0 to 3V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Google Shape;3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0850" y="1621632"/>
            <a:ext cx="3335424" cy="23549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313661-ADEF-07C0-E506-8886415F12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/>
          <p:nvPr/>
        </p:nvSpPr>
        <p:spPr>
          <a:xfrm>
            <a:off x="168425" y="1695713"/>
            <a:ext cx="3899700" cy="3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TIVA Board for Data Acquisition</a:t>
            </a:r>
            <a:b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Tiva</a:t>
            </a: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 Series TM4C1294 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80KSPS Sampling Rate</a:t>
            </a:r>
            <a:b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buffer of 700 samples for each microphone channel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Continuously ‘listen’ on all microphone channels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Detect the acoustic event on any microphone channel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Acquire data in a brief time window (700 samples @ 80KSPS) covering the acoustic event on all four microphones, once an event is detected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Pass on the collected data over Ethernet to a downstream microprocessor (RPi in our case)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3977450" y="1642605"/>
            <a:ext cx="2857500" cy="251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RPi board for gunshot localization</a:t>
            </a:r>
            <a:br>
              <a:rPr lang="en-GB" sz="12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Raspberry Pi </a:t>
            </a:r>
            <a:r>
              <a:rPr lang="en-IN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4B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Receives 4-channel microphone data through ethernet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calculate the position estimate using wavefront curvature method or non-linear least square method or both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Display/send the results as required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p30"/>
          <p:cNvPicPr preferRelativeResize="0"/>
          <p:nvPr/>
        </p:nvPicPr>
        <p:blipFill rotWithShape="1">
          <a:blip r:embed="rId3">
            <a:alphaModFix/>
          </a:blip>
          <a:srcRect l="17620" t="10799" r="27143" b="19886"/>
          <a:stretch/>
        </p:blipFill>
        <p:spPr>
          <a:xfrm>
            <a:off x="6821238" y="3237650"/>
            <a:ext cx="2111823" cy="14899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95;p29">
            <a:extLst>
              <a:ext uri="{FF2B5EF4-FFF2-40B4-BE49-F238E27FC236}">
                <a16:creationId xmlns:a16="http://schemas.microsoft.com/office/drawing/2014/main" id="{CAB5B0E1-2C8D-0EF7-6952-4889A01F61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/>
              <a:t>Choice of Hardware for Localization</a:t>
            </a:r>
            <a:endParaRPr sz="2500" dirty="0"/>
          </a:p>
        </p:txBody>
      </p:sp>
      <p:pic>
        <p:nvPicPr>
          <p:cNvPr id="10" name="Google Shape;296;p29">
            <a:extLst>
              <a:ext uri="{FF2B5EF4-FFF2-40B4-BE49-F238E27FC236}">
                <a16:creationId xmlns:a16="http://schemas.microsoft.com/office/drawing/2014/main" id="{E808E708-721D-D958-2BFC-791C68279A6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3062" y="872561"/>
            <a:ext cx="585787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K-TM4C1294XL | Buy TI parts | TI.com">
            <a:extLst>
              <a:ext uri="{FF2B5EF4-FFF2-40B4-BE49-F238E27FC236}">
                <a16:creationId xmlns:a16="http://schemas.microsoft.com/office/drawing/2014/main" id="{0797BFCC-04AE-31B6-D79F-B8472F67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57" y="1542683"/>
            <a:ext cx="2165986" cy="162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EA81C8-D5D6-F10D-8E6C-AC37538A2EC3}"/>
              </a:ext>
            </a:extLst>
          </p:cNvPr>
          <p:cNvSpPr txBox="1"/>
          <p:nvPr/>
        </p:nvSpPr>
        <p:spPr>
          <a:xfrm>
            <a:off x="7772400" y="2857500"/>
            <a:ext cx="9559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TIVA Board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72FB6-9236-1372-81C3-4EA67300F506}"/>
              </a:ext>
            </a:extLst>
          </p:cNvPr>
          <p:cNvSpPr txBox="1"/>
          <p:nvPr/>
        </p:nvSpPr>
        <p:spPr>
          <a:xfrm>
            <a:off x="7772400" y="4832213"/>
            <a:ext cx="9559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RPi 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6B116-7200-D436-3785-694816CA2A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118725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Gunshot Localization Algorithm Flow</a:t>
            </a:r>
            <a:endParaRPr/>
          </a:p>
        </p:txBody>
      </p:sp>
      <p:pic>
        <p:nvPicPr>
          <p:cNvPr id="225" name="Google Shape;2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00" y="685125"/>
            <a:ext cx="3400920" cy="43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 txBox="1"/>
          <p:nvPr/>
        </p:nvSpPr>
        <p:spPr>
          <a:xfrm>
            <a:off x="4806650" y="816225"/>
            <a:ext cx="38868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Lato"/>
                <a:ea typeface="Lato"/>
                <a:cs typeface="Lato"/>
                <a:sym typeface="Lato"/>
              </a:rPr>
              <a:t>Detection  (On Sampling Device)</a:t>
            </a:r>
            <a:endParaRPr sz="18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Lato"/>
                <a:ea typeface="Lato"/>
                <a:cs typeface="Lato"/>
                <a:sym typeface="Lato"/>
              </a:rPr>
              <a:t>Threshold for the amplitude of the microphone signal.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Lato"/>
                <a:ea typeface="Lato"/>
                <a:cs typeface="Lato"/>
                <a:sym typeface="Lato"/>
              </a:rPr>
              <a:t>Once the threshold is reached, we start recording the data.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4806650" y="2899075"/>
            <a:ext cx="38868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Lato"/>
                <a:ea typeface="Lato"/>
                <a:cs typeface="Lato"/>
                <a:sym typeface="Lato"/>
              </a:rPr>
              <a:t>Pre-processing</a:t>
            </a:r>
            <a:endParaRPr sz="1800" b="1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-GB" sz="1800" dirty="0">
                <a:latin typeface="Lato"/>
                <a:ea typeface="Lato"/>
                <a:cs typeface="Lato"/>
                <a:sym typeface="Lato"/>
              </a:rPr>
              <a:t>Noise Removal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-GB" sz="1800" dirty="0">
                <a:latin typeface="Lato"/>
                <a:ea typeface="Lato"/>
                <a:cs typeface="Lato"/>
                <a:sym typeface="Lato"/>
              </a:rPr>
              <a:t>Low pass filtering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-GB" sz="1800" dirty="0">
                <a:latin typeface="Lato"/>
                <a:ea typeface="Lato"/>
                <a:cs typeface="Lato"/>
                <a:sym typeface="Lato"/>
              </a:rPr>
              <a:t>Reflection Removal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2476D0-EA72-044C-C5C8-07A213CE8E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/>
              <a:t>RPi Implementation of Gunshot Localization</a:t>
            </a:r>
            <a:endParaRPr sz="2500" dirty="0"/>
          </a:p>
        </p:txBody>
      </p:sp>
      <p:sp>
        <p:nvSpPr>
          <p:cNvPr id="341" name="Google Shape;341;p34"/>
          <p:cNvSpPr txBox="1"/>
          <p:nvPr/>
        </p:nvSpPr>
        <p:spPr>
          <a:xfrm>
            <a:off x="310088" y="3118168"/>
            <a:ext cx="7877100" cy="19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code for Gunshot Localization is written in Python and is divided into 5 files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AutoNum type="arabicPeriod"/>
            </a:pP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main.py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AutoNum type="arabicPeriod"/>
            </a:pP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preprocess.py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AutoNum type="arabicPeriod"/>
            </a:pP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reflection.py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AutoNum type="arabicPeriod"/>
            </a:pP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event_categorize.py 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AutoNum type="arabicPeriod"/>
            </a:pP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WCM.py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2" name="Google Shape;3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000" y="1190625"/>
            <a:ext cx="7153275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D538C0-1B6E-4301-C580-63B4C343A1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RPi Implementation of Gunshot Localization</a:t>
            </a:r>
            <a:endParaRPr sz="2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164150" y="558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0"/>
              <a:t>Preprocessing the Data (Noise Removal)</a:t>
            </a:r>
            <a:endParaRPr sz="2300" b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/>
          </a:p>
        </p:txBody>
      </p:sp>
      <p:sp>
        <p:nvSpPr>
          <p:cNvPr id="349" name="Google Shape;349;p35"/>
          <p:cNvSpPr txBox="1"/>
          <p:nvPr/>
        </p:nvSpPr>
        <p:spPr>
          <a:xfrm>
            <a:off x="6531875" y="1116400"/>
            <a:ext cx="2524200" cy="4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incoming data might be noisy due to the surroundings and the ambient noise sources.</a:t>
            </a:r>
            <a:endParaRPr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top figures are the raw data of muzzle blast (simulated with -15dB white noise) and its frequency spectrum</a:t>
            </a:r>
            <a:endParaRPr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After applying a 5th order low-pass filter with 5000 Hz as cut-off frequency, we get the signal as shown in the bottom plots</a:t>
            </a:r>
            <a:endParaRPr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0" name="Google Shape;3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50" y="1315600"/>
            <a:ext cx="3112329" cy="20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5184" y="1315600"/>
            <a:ext cx="3017991" cy="203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5175" y="3346600"/>
            <a:ext cx="3018000" cy="17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475" y="3478575"/>
            <a:ext cx="2599675" cy="16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78DE88-E5A1-8682-37C1-92BCCAE77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Reflection Removal</a:t>
            </a:r>
            <a:endParaRPr dirty="0"/>
          </a:p>
        </p:txBody>
      </p:sp>
      <p:sp>
        <p:nvSpPr>
          <p:cNvPr id="236" name="Google Shape;236;p24"/>
          <p:cNvSpPr txBox="1"/>
          <p:nvPr/>
        </p:nvSpPr>
        <p:spPr>
          <a:xfrm>
            <a:off x="306846" y="1220427"/>
            <a:ext cx="251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1. Find autocorrelation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290946" y="2120350"/>
            <a:ext cx="4572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2. Find</a:t>
            </a:r>
            <a:br>
              <a:rPr lang="en-GB" dirty="0">
                <a:latin typeface="Lato"/>
                <a:ea typeface="Lato"/>
                <a:cs typeface="Lato"/>
                <a:sym typeface="Lato"/>
              </a:rPr>
            </a:br>
            <a:r>
              <a:rPr lang="en-GB" dirty="0">
                <a:latin typeface="Lato"/>
                <a:ea typeface="Lato"/>
                <a:cs typeface="Lato"/>
                <a:sym typeface="Lato"/>
              </a:rPr>
              <a:t>    γ = Ratio of the second peak of </a:t>
            </a:r>
            <a:r>
              <a:rPr lang="en-GB" dirty="0" err="1">
                <a:latin typeface="Lato"/>
                <a:ea typeface="Lato"/>
                <a:cs typeface="Lato"/>
                <a:sym typeface="Lato"/>
              </a:rPr>
              <a:t>Rqq</a:t>
            </a:r>
            <a:r>
              <a:rPr lang="en-GB" dirty="0">
                <a:latin typeface="Lato"/>
                <a:ea typeface="Lato"/>
                <a:cs typeface="Lato"/>
                <a:sym typeface="Lato"/>
              </a:rPr>
              <a:t> to the peak at zero shift</a:t>
            </a:r>
            <a:br>
              <a:rPr lang="en-GB" dirty="0">
                <a:latin typeface="Lato"/>
                <a:ea typeface="Lato"/>
                <a:cs typeface="Lato"/>
                <a:sym typeface="Lato"/>
              </a:rPr>
            </a:br>
            <a:r>
              <a:rPr lang="en-GB" dirty="0">
                <a:latin typeface="Lato"/>
                <a:ea typeface="Lato"/>
                <a:cs typeface="Lato"/>
                <a:sym typeface="Lato"/>
              </a:rPr>
              <a:t>    α = attenuation ratio 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306846" y="3572191"/>
            <a:ext cx="4556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3. Delay, scale and subtract from the original signal = 1 correction</a:t>
            </a:r>
            <a:br>
              <a:rPr lang="en-GB" dirty="0">
                <a:latin typeface="Lato"/>
                <a:ea typeface="Lato"/>
                <a:cs typeface="Lato"/>
                <a:sym typeface="Lato"/>
              </a:rPr>
            </a:br>
            <a:r>
              <a:rPr lang="en-GB" dirty="0"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-GB" sz="1100" dirty="0"/>
              <a:t> </a:t>
            </a:r>
            <a:r>
              <a:rPr lang="en-GB" dirty="0">
                <a:latin typeface="Lato"/>
                <a:ea typeface="Lato"/>
                <a:cs typeface="Lato"/>
                <a:sym typeface="Lato"/>
              </a:rPr>
              <a:t>corrections:</a:t>
            </a:r>
            <a:br>
              <a:rPr lang="en-GB" dirty="0">
                <a:latin typeface="Lato"/>
                <a:ea typeface="Lato"/>
                <a:cs typeface="Lato"/>
                <a:sym typeface="Lato"/>
              </a:rPr>
            </a:b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306846" y="441481"/>
            <a:ext cx="3979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Due to reflection from the ground, a delayed and attenuated replica of the muzzle blast is recorded at the microphone</a:t>
            </a:r>
            <a:endParaRPr/>
          </a:p>
        </p:txBody>
      </p:sp>
      <p:pic>
        <p:nvPicPr>
          <p:cNvPr id="5" name="Picture 4" descr="\documentclass{article}&#10;\usepackage{amsmath}&#10;\pagestyle{empty}&#10;\begin{document}&#10;$R_{q r}[k]:=\sum_{i=\max (0,-k)}^{N-1-\min (0,-k)} q[i+k] r[i] .$\\&#10;$\alpha=0.5\left(1-\sqrt{1-4 \gamma^{2}}\right) / \gamma$\\&#10;$\hat{q}[i]=\sum_{j=0}^{M}(-\alpha)^{j} q\left[i-j k^{*}\right]$&#10;&#10;&#10;&#10;\end{document}" title="IguanaTex Bitmap Display">
            <a:extLst>
              <a:ext uri="{FF2B5EF4-FFF2-40B4-BE49-F238E27FC236}">
                <a16:creationId xmlns:a16="http://schemas.microsoft.com/office/drawing/2014/main" id="{671C8CBB-546B-A69F-8B44-1612EFD46E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/>
          <a:srcRect b="68404"/>
          <a:stretch/>
        </p:blipFill>
        <p:spPr>
          <a:xfrm>
            <a:off x="150977" y="1618409"/>
            <a:ext cx="4291238" cy="381163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$R_{q r}[k]:=\sum_{i=\max (0,-k)}^{N-1-\min (0,-k)} q[i+k] r[i] .$\\&#10;$\alpha=0.5\left(1-\sqrt{1-4 \gamma^{2}}\right) / \gamma$\\&#10;$\hat{q}[i]=\sum_{j=0}^{M}(-\alpha)^{j} q\left[i-j k^{*}\right]$&#10;&#10;&#10;&#10;\end{document}" title="IguanaTex Bitmap Display">
            <a:extLst>
              <a:ext uri="{FF2B5EF4-FFF2-40B4-BE49-F238E27FC236}">
                <a16:creationId xmlns:a16="http://schemas.microsoft.com/office/drawing/2014/main" id="{8FD99C0B-5EE5-1325-1C70-62A4DF8311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/>
          <a:srcRect t="69768"/>
          <a:stretch/>
        </p:blipFill>
        <p:spPr>
          <a:xfrm>
            <a:off x="727364" y="4427427"/>
            <a:ext cx="4505573" cy="382928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$R_{q r}[k]:=\sum_{i=\max (0,-k)}^{N-1-\min (0,-k)} q[i+k] r[i] .$\\&#10;$\alpha=0.5\left(1-\sqrt{1-4 \gamma^{2}}\right) / \gamma$\\&#10;$\hat{q}[i]=\sum_{j=0}^{M}(-\alpha)^{j} q\left[i-j k^{*}\right]$&#10;&#10;&#10;&#10;\end{document}" title="IguanaTex Bitmap Display">
            <a:extLst>
              <a:ext uri="{FF2B5EF4-FFF2-40B4-BE49-F238E27FC236}">
                <a16:creationId xmlns:a16="http://schemas.microsoft.com/office/drawing/2014/main" id="{5A434F3C-4ADD-F9C4-437D-08B2E13222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/>
          <a:srcRect t="32481" b="28051"/>
          <a:stretch/>
        </p:blipFill>
        <p:spPr>
          <a:xfrm>
            <a:off x="545837" y="3124345"/>
            <a:ext cx="3267627" cy="362544"/>
          </a:xfrm>
          <a:prstGeom prst="rect">
            <a:avLst/>
          </a:prstGeom>
        </p:spPr>
      </p:pic>
      <p:pic>
        <p:nvPicPr>
          <p:cNvPr id="18" name="Google Shape;361;p36">
            <a:extLst>
              <a:ext uri="{FF2B5EF4-FFF2-40B4-BE49-F238E27FC236}">
                <a16:creationId xmlns:a16="http://schemas.microsoft.com/office/drawing/2014/main" id="{DADA2155-B58C-461F-F9C4-7944CB7F6C7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787" y="239001"/>
            <a:ext cx="3433461" cy="196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DE049-A636-C96D-D383-A6A252FF6B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7256" y="2122285"/>
            <a:ext cx="3885462" cy="2899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6110E4-9ECD-0402-7991-AF102F67A89C}"/>
              </a:ext>
            </a:extLst>
          </p:cNvPr>
          <p:cNvSpPr txBox="1"/>
          <p:nvPr/>
        </p:nvSpPr>
        <p:spPr>
          <a:xfrm>
            <a:off x="8104141" y="535200"/>
            <a:ext cx="10398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Reflection removal demo on Python (RPi)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C6D19C-DFD4-D111-C4FB-705A2D8EFB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RPi Implementation of Gunshot Localization</a:t>
            </a:r>
            <a:endParaRPr sz="2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/>
          </p:nvPr>
        </p:nvSpPr>
        <p:spPr>
          <a:xfrm>
            <a:off x="164150" y="558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0"/>
              <a:t>Preprocessing the Data (Reflection Removal)</a:t>
            </a:r>
            <a:endParaRPr sz="2300" b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/>
          </a:p>
        </p:txBody>
      </p:sp>
      <p:sp>
        <p:nvSpPr>
          <p:cNvPr id="360" name="Google Shape;360;p36"/>
          <p:cNvSpPr txBox="1"/>
          <p:nvPr/>
        </p:nvSpPr>
        <p:spPr>
          <a:xfrm>
            <a:off x="285025" y="3824350"/>
            <a:ext cx="86547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-GB" i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detect_reflection</a:t>
            </a:r>
            <a:r>
              <a:rPr lang="en-GB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function in the reflection.py file detects if there is a reflection artifact present in the signal.</a:t>
            </a:r>
            <a:br>
              <a:rPr lang="en-GB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This is done by finding the autocorrelation of the signal and detecting the second peak (other than that at 0) in the autocorrelation.</a:t>
            </a:r>
            <a:br>
              <a:rPr lang="en-GB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 a reflection is present, the </a:t>
            </a:r>
            <a:r>
              <a:rPr lang="en-GB" i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correct_reflection</a:t>
            </a:r>
            <a:r>
              <a:rPr lang="en-GB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function is called for that signal </a:t>
            </a:r>
            <a:endParaRPr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25" y="1116400"/>
            <a:ext cx="3558000" cy="26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425" y="1116400"/>
            <a:ext cx="3486893" cy="26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DF1CC8-68BE-B020-9F79-142B588F04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RPi Implementation of Gunshot Localization</a:t>
            </a:r>
            <a:endParaRPr sz="2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368" name="Google Shape;368;p37"/>
          <p:cNvSpPr txBox="1">
            <a:spLocks noGrp="1"/>
          </p:cNvSpPr>
          <p:nvPr>
            <p:ph type="title"/>
          </p:nvPr>
        </p:nvSpPr>
        <p:spPr>
          <a:xfrm>
            <a:off x="164150" y="558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0"/>
              <a:t>Event Categorization</a:t>
            </a:r>
            <a:endParaRPr sz="2300" b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/>
          </a:p>
        </p:txBody>
      </p:sp>
      <p:sp>
        <p:nvSpPr>
          <p:cNvPr id="369" name="Google Shape;369;p37"/>
          <p:cNvSpPr txBox="1"/>
          <p:nvPr/>
        </p:nvSpPr>
        <p:spPr>
          <a:xfrm>
            <a:off x="164150" y="1567210"/>
            <a:ext cx="3296023" cy="373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different signatures parameters are calculated from the input data and the </a:t>
            </a:r>
            <a:r>
              <a:rPr lang="en-GB" i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curve_fit</a:t>
            </a:r>
            <a:r>
              <a:rPr lang="en-GB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function from </a:t>
            </a:r>
            <a:r>
              <a:rPr lang="en-GB" i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scipy.optimize</a:t>
            </a:r>
            <a:r>
              <a:rPr lang="en-GB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library is used to fit the 2 curves to the input data. </a:t>
            </a:r>
            <a:endParaRPr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Based on the mean square error of data fitting, the event is categorized into muzzle blast, shock wave or none. </a:t>
            </a:r>
            <a:endParaRPr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Demonstration of curve fitting for Muzzle Blast</a:t>
            </a:r>
            <a:endParaRPr i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76598-A0DF-694B-EFAC-EADFB9136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500" y="709114"/>
            <a:ext cx="4008215" cy="42808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4DFF5-D6F9-18A7-D11B-1CA6C10B62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/>
              <a:t>RPi Implementation of Gunshot Localization</a:t>
            </a:r>
            <a:endParaRPr sz="25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</p:txBody>
      </p:sp>
      <p:sp>
        <p:nvSpPr>
          <p:cNvPr id="368" name="Google Shape;368;p37"/>
          <p:cNvSpPr txBox="1">
            <a:spLocks noGrp="1"/>
          </p:cNvSpPr>
          <p:nvPr>
            <p:ph type="title"/>
          </p:nvPr>
        </p:nvSpPr>
        <p:spPr>
          <a:xfrm>
            <a:off x="164150" y="558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0" dirty="0"/>
              <a:t>Event Categorization</a:t>
            </a:r>
            <a:endParaRPr sz="2300" b="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936E4-4FF5-0104-B024-37AF65624039}"/>
              </a:ext>
            </a:extLst>
          </p:cNvPr>
          <p:cNvSpPr txBox="1"/>
          <p:nvPr/>
        </p:nvSpPr>
        <p:spPr>
          <a:xfrm>
            <a:off x="164150" y="1204878"/>
            <a:ext cx="8533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Actual Event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	Muzzle Blast	                  Shock Wave		Noise Pulse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97E1F-0E06-7536-5235-D18B51ACDEE8}"/>
              </a:ext>
            </a:extLst>
          </p:cNvPr>
          <p:cNvSpPr txBox="1"/>
          <p:nvPr/>
        </p:nvSpPr>
        <p:spPr>
          <a:xfrm>
            <a:off x="164150" y="1671373"/>
            <a:ext cx="13113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rgbClr val="00B050"/>
                </a:solidFill>
              </a:rPr>
              <a:t>Fiting</a:t>
            </a:r>
            <a:endParaRPr lang="en-IN" b="1" dirty="0">
              <a:solidFill>
                <a:srgbClr val="00B050"/>
              </a:solidFill>
            </a:endParaRPr>
          </a:p>
          <a:p>
            <a:endParaRPr lang="en-IN" b="1" dirty="0">
              <a:solidFill>
                <a:srgbClr val="00B050"/>
              </a:solidFill>
            </a:endParaRPr>
          </a:p>
          <a:p>
            <a:endParaRPr lang="en-IN" b="1" dirty="0">
              <a:solidFill>
                <a:srgbClr val="00B050"/>
              </a:solidFill>
            </a:endParaRPr>
          </a:p>
          <a:p>
            <a:endParaRPr lang="en-IN" dirty="0">
              <a:solidFill>
                <a:srgbClr val="00B050"/>
              </a:solidFill>
            </a:endParaRPr>
          </a:p>
          <a:p>
            <a:r>
              <a:rPr lang="en-IN" dirty="0">
                <a:solidFill>
                  <a:srgbClr val="00B050"/>
                </a:solidFill>
              </a:rPr>
              <a:t>Friedlander Wave</a:t>
            </a:r>
          </a:p>
          <a:p>
            <a:endParaRPr lang="en-IN" dirty="0">
              <a:solidFill>
                <a:srgbClr val="00B050"/>
              </a:solidFill>
            </a:endParaRPr>
          </a:p>
          <a:p>
            <a:endParaRPr lang="en-IN" dirty="0">
              <a:solidFill>
                <a:srgbClr val="00B050"/>
              </a:solidFill>
            </a:endParaRPr>
          </a:p>
          <a:p>
            <a:endParaRPr lang="en-IN" dirty="0">
              <a:solidFill>
                <a:srgbClr val="00B050"/>
              </a:solidFill>
            </a:endParaRPr>
          </a:p>
          <a:p>
            <a:endParaRPr lang="en-IN" dirty="0">
              <a:solidFill>
                <a:srgbClr val="00B050"/>
              </a:solidFill>
            </a:endParaRPr>
          </a:p>
          <a:p>
            <a:endParaRPr lang="en-IN" dirty="0">
              <a:solidFill>
                <a:srgbClr val="00B050"/>
              </a:solidFill>
            </a:endParaRPr>
          </a:p>
          <a:p>
            <a:r>
              <a:rPr lang="en-IN" dirty="0">
                <a:solidFill>
                  <a:srgbClr val="00B050"/>
                </a:solidFill>
              </a:rPr>
              <a:t>N-Wave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DFBB5-ADA6-8A64-5B14-FE1656F3E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442" y="1482939"/>
            <a:ext cx="2274781" cy="1684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D3130-8513-6875-B617-88AAFE519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821" y="3167216"/>
            <a:ext cx="2584022" cy="18425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4751C5-C11A-C10E-C64B-EE6D80ED1FE0}"/>
              </a:ext>
            </a:extLst>
          </p:cNvPr>
          <p:cNvSpPr txBox="1"/>
          <p:nvPr/>
        </p:nvSpPr>
        <p:spPr>
          <a:xfrm>
            <a:off x="164149" y="4821777"/>
            <a:ext cx="8533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Result	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	Muzzle Blast	                  Shock Wave		None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91EE3C-ED40-DA21-A647-CABCF3FA8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499" y="3088477"/>
            <a:ext cx="2584023" cy="1795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5F85B6-6373-073C-D604-6F166EA75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499" y="1476137"/>
            <a:ext cx="2584023" cy="16978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E31725-30F5-69CC-E808-EB5F49E3F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522" y="1548798"/>
            <a:ext cx="2403648" cy="16971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812F74-DEFF-B9B3-A2C7-52291492B1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2667" y="3282098"/>
            <a:ext cx="2249799" cy="15856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0A5123-E121-C4EE-DEED-BE7AEE564444}"/>
              </a:ext>
            </a:extLst>
          </p:cNvPr>
          <p:cNvSpPr txBox="1"/>
          <p:nvPr/>
        </p:nvSpPr>
        <p:spPr>
          <a:xfrm>
            <a:off x="7794346" y="1922161"/>
            <a:ext cx="715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MSE = 0.017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953925-57DE-90A1-E0BD-B5663C795B56}"/>
              </a:ext>
            </a:extLst>
          </p:cNvPr>
          <p:cNvSpPr txBox="1"/>
          <p:nvPr/>
        </p:nvSpPr>
        <p:spPr>
          <a:xfrm>
            <a:off x="7794345" y="3518648"/>
            <a:ext cx="715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MSE = 0.018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CED26B-47E0-3531-69C6-A22487FB8376}"/>
              </a:ext>
            </a:extLst>
          </p:cNvPr>
          <p:cNvSpPr txBox="1"/>
          <p:nvPr/>
        </p:nvSpPr>
        <p:spPr>
          <a:xfrm>
            <a:off x="5390698" y="1821717"/>
            <a:ext cx="715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MSE = 3.02e-3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6341A5-247C-8171-7419-72CAE4223460}"/>
              </a:ext>
            </a:extLst>
          </p:cNvPr>
          <p:cNvSpPr txBox="1"/>
          <p:nvPr/>
        </p:nvSpPr>
        <p:spPr>
          <a:xfrm>
            <a:off x="5390697" y="3518435"/>
            <a:ext cx="715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00B050"/>
                </a:solidFill>
              </a:rPr>
              <a:t>MSE = 1.07e-4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9C326A-232F-2369-8803-8BF1F5CFF98F}"/>
              </a:ext>
            </a:extLst>
          </p:cNvPr>
          <p:cNvSpPr txBox="1"/>
          <p:nvPr/>
        </p:nvSpPr>
        <p:spPr>
          <a:xfrm>
            <a:off x="2358583" y="2053652"/>
            <a:ext cx="715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00B050"/>
                </a:solidFill>
              </a:rPr>
              <a:t>MSE = 9.66e-5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1EE216-32BC-E83E-4AE2-38087DA27A77}"/>
              </a:ext>
            </a:extLst>
          </p:cNvPr>
          <p:cNvSpPr txBox="1"/>
          <p:nvPr/>
        </p:nvSpPr>
        <p:spPr>
          <a:xfrm>
            <a:off x="2347252" y="3525902"/>
            <a:ext cx="715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FF0000"/>
                </a:solidFill>
              </a:rPr>
              <a:t>MSE = 3.25e-2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F027E7B-1434-96AF-0633-492DFD4036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15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Objectives</a:t>
            </a:r>
            <a:endParaRPr dirty="0"/>
          </a:p>
        </p:txBody>
      </p:sp>
      <p:sp>
        <p:nvSpPr>
          <p:cNvPr id="184" name="Google Shape;184;p19"/>
          <p:cNvSpPr txBox="1">
            <a:spLocks noGrp="1"/>
          </p:cNvSpPr>
          <p:nvPr>
            <p:ph type="body" idx="1"/>
          </p:nvPr>
        </p:nvSpPr>
        <p:spPr>
          <a:xfrm>
            <a:off x="399450" y="1407650"/>
            <a:ext cx="8112600" cy="3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 dirty="0"/>
              <a:t>Study the </a:t>
            </a:r>
            <a:r>
              <a:rPr lang="en-GB" sz="1900" b="1" dirty="0"/>
              <a:t>acoustic signatures</a:t>
            </a:r>
            <a:r>
              <a:rPr lang="en-GB" sz="1900" dirty="0"/>
              <a:t> of a gunshot event</a:t>
            </a:r>
            <a:endParaRPr sz="1900" dirty="0"/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 dirty="0"/>
              <a:t>Survey the different </a:t>
            </a:r>
            <a:r>
              <a:rPr lang="en-GB" sz="1900" b="1" dirty="0"/>
              <a:t>algorithms</a:t>
            </a:r>
            <a:r>
              <a:rPr lang="en-GB" sz="1900" dirty="0"/>
              <a:t> used for gunshot localization </a:t>
            </a:r>
            <a:endParaRPr sz="1900" dirty="0"/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 dirty="0"/>
              <a:t>Existing</a:t>
            </a:r>
            <a:r>
              <a:rPr lang="en-GB" sz="1900" b="1" dirty="0"/>
              <a:t> Hardware</a:t>
            </a:r>
            <a:r>
              <a:rPr lang="en-GB" sz="1900" dirty="0"/>
              <a:t> for implementing the solution</a:t>
            </a:r>
            <a:endParaRPr sz="1900" dirty="0"/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 dirty="0"/>
              <a:t>Design a </a:t>
            </a:r>
            <a:r>
              <a:rPr lang="en-GB" sz="1900" b="1" dirty="0"/>
              <a:t>simulator in MATLAB</a:t>
            </a:r>
            <a:r>
              <a:rPr lang="en-GB" sz="1900" dirty="0"/>
              <a:t> for simulating the muzzle blast from the gunshot and the planar 4-microphone array</a:t>
            </a:r>
            <a:endParaRPr sz="1900" dirty="0"/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 b="1" dirty="0"/>
              <a:t>Develop </a:t>
            </a:r>
            <a:r>
              <a:rPr lang="en-GB" sz="1900" dirty="0"/>
              <a:t>a </a:t>
            </a:r>
            <a:r>
              <a:rPr lang="en-GB" sz="1900" b="1" dirty="0"/>
              <a:t>Python code</a:t>
            </a:r>
            <a:r>
              <a:rPr lang="en-GB" sz="1900" dirty="0"/>
              <a:t> for gunshot localization using Wavefront Curvature Method and test it on </a:t>
            </a:r>
            <a:r>
              <a:rPr lang="en-GB" sz="1900" b="1" dirty="0"/>
              <a:t>RPi </a:t>
            </a:r>
            <a:r>
              <a:rPr lang="en-GB" sz="1900" dirty="0"/>
              <a:t>using the data from the simulator</a:t>
            </a:r>
            <a:endParaRPr sz="1900" dirty="0"/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 dirty="0"/>
              <a:t>Study the effect of </a:t>
            </a:r>
            <a:r>
              <a:rPr lang="en-GB" sz="1900" b="1" dirty="0"/>
              <a:t>Noise and reflection artifacts</a:t>
            </a:r>
            <a:r>
              <a:rPr lang="en-GB" sz="1900" dirty="0"/>
              <a:t> on the location estimate</a:t>
            </a:r>
            <a:endParaRPr sz="23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107FA0-B51F-39BC-BD72-C4A063A5D0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66655" y="467784"/>
            <a:ext cx="5746519" cy="18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30826" y="-43823"/>
            <a:ext cx="912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Algorithms for localizing gun-shooter from muzzle blast </a:t>
            </a:r>
            <a:endParaRPr dirty="0"/>
          </a:p>
        </p:txBody>
      </p:sp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164150" y="558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0" dirty="0"/>
              <a:t>Wavefront Curvature Method</a:t>
            </a:r>
            <a:endParaRPr sz="2300" b="0" dirty="0"/>
          </a:p>
        </p:txBody>
      </p:sp>
      <p:sp>
        <p:nvSpPr>
          <p:cNvPr id="258" name="Google Shape;258;p26"/>
          <p:cNvSpPr txBox="1"/>
          <p:nvPr/>
        </p:nvSpPr>
        <p:spPr>
          <a:xfrm>
            <a:off x="152400" y="1309950"/>
            <a:ext cx="37203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Planar localization technique assuming circular wavefront expansion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Min sensors required = 3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\documentclass{article}&#10;\usepackage{amsmath}&#10;\pagestyle{empty}&#10;\begin{document}&#10;&#10;\begin{equation*}&#10;    \cos \theta=\frac{R^{2}+d_{01}^{2}-R_{1}^{2}}{2 R d_{01}} &#10;\end{equation*}&#10;&#10;&#10;\end{document}" title="IguanaTex Bitmap Display">
            <a:extLst>
              <a:ext uri="{FF2B5EF4-FFF2-40B4-BE49-F238E27FC236}">
                <a16:creationId xmlns:a16="http://schemas.microsoft.com/office/drawing/2014/main" id="{BBFA3825-3CEC-1173-8DCE-6DB95BE978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366655" y="2150918"/>
            <a:ext cx="1800291" cy="441116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\begin{equation}&#10;    R=\frac{d_{01}}{2} \frac{1-\eta_{01}^{2}}{\cos \theta+\eta_{01}}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C07CD5D7-A784-C21A-E5A1-D4F08B0531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1"/>
          <a:srcRect r="53100"/>
          <a:stretch/>
        </p:blipFill>
        <p:spPr>
          <a:xfrm>
            <a:off x="783717" y="2729416"/>
            <a:ext cx="2152865" cy="520954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\begin{equation}&#10;R=\frac{d_{02}}{2} \frac{1-\eta_{02}^{2}}{\cos (\theta-\gamma)+\eta_{02}}&#10;\end{equation}&#10;&#10;\end{document}" title="IguanaTex Bitmap Display">
            <a:extLst>
              <a:ext uri="{FF2B5EF4-FFF2-40B4-BE49-F238E27FC236}">
                <a16:creationId xmlns:a16="http://schemas.microsoft.com/office/drawing/2014/main" id="{627E6955-F58B-BECF-8F0C-112362C2D48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2"/>
          <a:srcRect l="1" t="-11892" r="49225"/>
          <a:stretch/>
        </p:blipFill>
        <p:spPr>
          <a:xfrm>
            <a:off x="3945382" y="2694539"/>
            <a:ext cx="2443128" cy="58562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\begin{equation*}&#10;\theta=\tan ^{-1}\left(\frac{\sin \gamma}{\cos \gamma-\delta}\right) \pm \cos ^{-1}\left(\frac{\delta \eta_{01}-\eta_{02}}{\sqrt{1+\delta^{2}-2 \delta \cos \gamma}}\right), \quad \delta:=\frac{d_{02}\left(1-\eta_{02}^{2}\right)}{d_{01}\left(1-\eta_{01}^{2}\right)}&#10;\end{equation*}&#10;&#10;&#10;\end{document}" title="IguanaTex Bitmap Display">
            <a:extLst>
              <a:ext uri="{FF2B5EF4-FFF2-40B4-BE49-F238E27FC236}">
                <a16:creationId xmlns:a16="http://schemas.microsoft.com/office/drawing/2014/main" id="{99D392FC-84AD-7358-A642-66FE3C90FD3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38174" y="3382665"/>
            <a:ext cx="6714676" cy="612872"/>
          </a:xfrm>
          <a:prstGeom prst="rect">
            <a:avLst/>
          </a:prstGeom>
        </p:spPr>
      </p:pic>
      <p:sp>
        <p:nvSpPr>
          <p:cNvPr id="21" name="Google Shape;258;p26">
            <a:extLst>
              <a:ext uri="{FF2B5EF4-FFF2-40B4-BE49-F238E27FC236}">
                <a16:creationId xmlns:a16="http://schemas.microsoft.com/office/drawing/2014/main" id="{426C2007-1671-E868-76F8-E2E1C2923FE1}"/>
              </a:ext>
            </a:extLst>
          </p:cNvPr>
          <p:cNvSpPr txBox="1"/>
          <p:nvPr/>
        </p:nvSpPr>
        <p:spPr>
          <a:xfrm>
            <a:off x="0" y="3958702"/>
            <a:ext cx="3720300" cy="98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US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 mathematically possible solutions</a:t>
            </a:r>
            <a:br>
              <a:rPr lang="en-US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Near one to be ignored</a:t>
            </a: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Error: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" name="Picture 12" descr="\documentclass{article}&#10;\usepackage{amsmath}&#10;\pagestyle{empty}&#10;\begin{document}&#10;&#10;$\epsilon_{w c}=\left|R_{2}-R_{1}-c \tau_{12}\right|$&#10;&#10;&#10;\end{document}" title="IguanaTex Bitmap Display">
            <a:extLst>
              <a:ext uri="{FF2B5EF4-FFF2-40B4-BE49-F238E27FC236}">
                <a16:creationId xmlns:a16="http://schemas.microsoft.com/office/drawing/2014/main" id="{158C10FE-63CD-2D6D-183D-06B2A9748E7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202772" y="4703869"/>
            <a:ext cx="2064028" cy="215854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\begin{equation*}&#10;    \eta_{i j}:=c \tau_{i j} / d_{i j}&#10;\end{equation*}&#10;&#10;&#10;\end{document}" title="IguanaTex Bitmap Display">
            <a:extLst>
              <a:ext uri="{FF2B5EF4-FFF2-40B4-BE49-F238E27FC236}">
                <a16:creationId xmlns:a16="http://schemas.microsoft.com/office/drawing/2014/main" id="{DEB0BBC1-C7C3-1209-F326-EB43146A645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969908" y="2874259"/>
            <a:ext cx="1270084" cy="22488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2E30C9D-0D3A-2B51-D35F-9A6609A2B0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RPi Implementation of Gunshot Localization</a:t>
            </a:r>
            <a:endParaRPr sz="2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379" name="Google Shape;379;p38"/>
          <p:cNvSpPr txBox="1">
            <a:spLocks noGrp="1"/>
          </p:cNvSpPr>
          <p:nvPr>
            <p:ph type="title"/>
          </p:nvPr>
        </p:nvSpPr>
        <p:spPr>
          <a:xfrm>
            <a:off x="164150" y="558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0"/>
              <a:t>Applying Wavefront Curvature Method</a:t>
            </a:r>
            <a:endParaRPr sz="2300" b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/>
          </a:p>
        </p:txBody>
      </p:sp>
      <p:sp>
        <p:nvSpPr>
          <p:cNvPr id="380" name="Google Shape;380;p38"/>
          <p:cNvSpPr txBox="1"/>
          <p:nvPr/>
        </p:nvSpPr>
        <p:spPr>
          <a:xfrm>
            <a:off x="0" y="1297245"/>
            <a:ext cx="4283159" cy="32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-GB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-GB" sz="17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WCM.py </a:t>
            </a:r>
            <a:r>
              <a:rPr lang="en-GB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file implements the Wavefront Curvature Method as described previously.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-GB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This is the exact geometrical solution obtained in terms of bearing angle (θ) and range R.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1" name="Google Shape;3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488" y="1159329"/>
            <a:ext cx="4785512" cy="16620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B7C344-9E07-C332-6BEC-2533546C5E7F}"/>
              </a:ext>
            </a:extLst>
          </p:cNvPr>
          <p:cNvSpPr txBox="1"/>
          <p:nvPr/>
        </p:nvSpPr>
        <p:spPr>
          <a:xfrm>
            <a:off x="0" y="3200270"/>
            <a:ext cx="8541328" cy="1567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-US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First the </a:t>
            </a:r>
            <a:r>
              <a:rPr lang="en-US" sz="17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DTOAs</a:t>
            </a:r>
            <a:r>
              <a:rPr lang="en-US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are calculated for each microphone pair and stored in the matrix ‘</a:t>
            </a:r>
            <a:r>
              <a:rPr lang="en-US" sz="17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Delays’</a:t>
            </a:r>
            <a:r>
              <a:rPr lang="en-US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-US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This matrix is used to calculate the normalized TDOA and the bearing angle. </a:t>
            </a: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-US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function </a:t>
            </a:r>
            <a:r>
              <a:rPr lang="en-US" sz="1700" i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getValidSoln</a:t>
            </a:r>
            <a:r>
              <a:rPr lang="en-US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validates the candidate solutions based on range calculation and selects the one with the higher range.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093A4-114A-474A-B365-1B5E5F9BD7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>
            <a:spLocks noGrp="1"/>
          </p:cNvSpPr>
          <p:nvPr>
            <p:ph type="title"/>
          </p:nvPr>
        </p:nvSpPr>
        <p:spPr>
          <a:xfrm>
            <a:off x="7800" y="23000"/>
            <a:ext cx="912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Other Algorithms for Muzzle Blast Based Localization</a:t>
            </a:r>
            <a:endParaRPr dirty="0"/>
          </a:p>
        </p:txBody>
      </p:sp>
      <p:sp>
        <p:nvSpPr>
          <p:cNvPr id="270" name="Google Shape;270;p27"/>
          <p:cNvSpPr txBox="1">
            <a:spLocks noGrp="1"/>
          </p:cNvSpPr>
          <p:nvPr>
            <p:ph type="title"/>
          </p:nvPr>
        </p:nvSpPr>
        <p:spPr>
          <a:xfrm>
            <a:off x="164150" y="558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0"/>
              <a:t>Non-linear least squares method</a:t>
            </a:r>
            <a:endParaRPr sz="2300" b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/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225" y="1062900"/>
            <a:ext cx="2821250" cy="18634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3" name="Google Shape;273;p27"/>
              <p:cNvSpPr txBox="1"/>
              <p:nvPr/>
            </p:nvSpPr>
            <p:spPr>
              <a:xfrm>
                <a:off x="61130" y="4080600"/>
                <a:ext cx="3768300" cy="12564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1200" i="1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c: ambient speed of sound</a:t>
                </a:r>
                <a:br>
                  <a:rPr lang="en-GB" sz="1200" i="1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</a:br>
                <a:r>
                  <a:rPr lang="en-GB" sz="1200" i="1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T: Instant of gunfire at the position z</a:t>
                </a:r>
                <a:br>
                  <a:rPr lang="en-GB" sz="1200" i="1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  <m:t>𝐽</m:t>
                          </m:r>
                        </m:e>
                        <m:sub>
                          <m:r>
                            <a:rPr lang="en-IN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IN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</m:ctrlPr>
                        </m:dPr>
                        <m:e>
                          <m:r>
                            <a:rPr lang="en-IN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  <m:t>𝑧</m:t>
                          </m:r>
                        </m:e>
                      </m:d>
                      <m:r>
                        <a:rPr lang="en-IN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 :</m:t>
                      </m:r>
                      <m:r>
                        <a:rPr lang="en-IN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𝐽𝑎𝑐𝑜𝑏𝑖𝑎𝑛</m:t>
                      </m:r>
                    </m:oMath>
                    <m:oMath xmlns:m="http://schemas.openxmlformats.org/officeDocument/2006/math">
                      <m:r>
                        <a:rPr lang="en-IN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𝐷</m:t>
                      </m:r>
                      <m:d>
                        <m:dPr>
                          <m:ctrlPr>
                            <a:rPr lang="en-IN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</m:ctrlPr>
                        </m:dPr>
                        <m:e>
                          <m:r>
                            <a:rPr lang="en-IN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  <m:t>.,.</m:t>
                          </m:r>
                        </m:e>
                      </m:d>
                      <m:r>
                        <a:rPr lang="en-IN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:</m:t>
                      </m:r>
                      <m:r>
                        <a:rPr lang="en-IN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𝐷𝑖𝑠𝑡𝑎𝑛𝑐𝑒</m:t>
                      </m:r>
                      <m:r>
                        <a:rPr lang="en-IN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 </m:t>
                      </m:r>
                      <m:r>
                        <a:rPr lang="en-IN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𝑓𝑢𝑛𝑐𝑡𝑖𝑜𝑛</m:t>
                      </m:r>
                    </m:oMath>
                  </m:oMathPara>
                </a14:m>
                <a:endParaRPr lang="en-GB" sz="1200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>
          <p:sp>
            <p:nvSpPr>
              <p:cNvPr id="273" name="Google Shape;273;p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0" y="4080600"/>
                <a:ext cx="3768300" cy="1256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7" name="Google Shape;277;p27"/>
          <p:cNvSpPr txBox="1"/>
          <p:nvPr/>
        </p:nvSpPr>
        <p:spPr>
          <a:xfrm>
            <a:off x="3883069" y="1318115"/>
            <a:ext cx="4772558" cy="329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Several other algorithms like Non-linear least squares method, Bancroft’s method and </a:t>
            </a:r>
            <a:r>
              <a:rPr lang="en-US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Localization using multiple direction-of-arrival vectors exist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However, wavefront curvature method is very simple gives us the geometrically exact solution.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 case of multiple sensors, non-linear least square method can be used for robust computations.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can also use this method to refine the estimate given by WCM.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6" descr="\documentclass{article}&#10;\usepackage{amsmath}&#10;\pagestyle{empty}&#10;\begin{document}&#10;$&#10;c t_{i}=D\left(\boldsymbol{x}_{i}, \boldsymbol{z}\right)+c T, \quad i \in\{0,1, \ldots, M-1\}$&#10;&#10;\end{document}" title="IguanaTex Bitmap Display">
            <a:extLst>
              <a:ext uri="{FF2B5EF4-FFF2-40B4-BE49-F238E27FC236}">
                <a16:creationId xmlns:a16="http://schemas.microsoft.com/office/drawing/2014/main" id="{09CD1A96-746B-9540-1829-957C6894F8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64150" y="3063030"/>
            <a:ext cx="2923325" cy="15659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$$&#10;z^{(k+1)}=z^{(k)}-\left(J\left(z^{(k)}\right)^{\mathrm{T}} J\left(z^{(k)}\right)\right)^{-1} d\left(z^{(k)}\right)^{\mathrm{T}} \mathrm{r}\left(\mathrm{z}^{(k)}\right) .&#10;$$&#10;&#10;&#10;\end{document}" title="IguanaTex Bitmap Display">
            <a:extLst>
              <a:ext uri="{FF2B5EF4-FFF2-40B4-BE49-F238E27FC236}">
                <a16:creationId xmlns:a16="http://schemas.microsoft.com/office/drawing/2014/main" id="{DC22DF3C-7D4C-BCCC-E888-2D986C85CF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64150" y="3279625"/>
            <a:ext cx="3616844" cy="373539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\begin{equation*}&#10;J_{i j}(\boldsymbol{z}):=\frac{\partial r_{i}}{\partial z_{j}}=\frac{x_{i j}-z_{j}}{D\left(\boldsymbol{x}_{i}, \boldsymbol{z}\right)}-\frac{x_{0j}-z_{j}}{D\left(\boldsymbol{x}_{0}, \boldsymbol{z}\right)}&#10;\end{equation*}&#10;&#10;&#10;&#10;\end{document}" title="IguanaTex Bitmap Display">
            <a:extLst>
              <a:ext uri="{FF2B5EF4-FFF2-40B4-BE49-F238E27FC236}">
                <a16:creationId xmlns:a16="http://schemas.microsoft.com/office/drawing/2014/main" id="{545C0534-A579-7C51-B3D3-CB7BE876A0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64150" y="3702355"/>
            <a:ext cx="2627709" cy="378245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99823C2-D680-BABA-DB27-C43D1D5B1E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>
            <a:spLocks noGrp="1"/>
          </p:cNvSpPr>
          <p:nvPr>
            <p:ph type="title"/>
          </p:nvPr>
        </p:nvSpPr>
        <p:spPr>
          <a:xfrm>
            <a:off x="7800" y="23000"/>
            <a:ext cx="912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Algorithms for localizing gun-shooter from shock wave </a:t>
            </a:r>
            <a:endParaRPr/>
          </a:p>
        </p:txBody>
      </p:sp>
      <p:pic>
        <p:nvPicPr>
          <p:cNvPr id="283" name="Google Shape;2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25" y="612450"/>
            <a:ext cx="3924025" cy="24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25" y="3204425"/>
            <a:ext cx="12382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2150" y="3098600"/>
            <a:ext cx="240030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8"/>
          <p:cNvSpPr txBox="1"/>
          <p:nvPr/>
        </p:nvSpPr>
        <p:spPr>
          <a:xfrm>
            <a:off x="4206450" y="558200"/>
            <a:ext cx="4701900" cy="1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Estimation of bullet trajectory direction</a:t>
            </a:r>
            <a:endParaRPr>
              <a:solidFill>
                <a:srgbClr val="434343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AutoNum type="arabicPeriod"/>
            </a:pPr>
            <a:r>
              <a:rPr lang="en-GB" sz="1100"/>
              <a:t>Direction of bullet trajectory (needs to be solved for approx bearing angle)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sz="1100"/>
              <a:t>Finding a point on the trajectory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sz="1100"/>
              <a:t>Locating the shooter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87" name="Google Shape;287;p28"/>
          <p:cNvSpPr txBox="1"/>
          <p:nvPr/>
        </p:nvSpPr>
        <p:spPr>
          <a:xfrm>
            <a:off x="4206450" y="1906325"/>
            <a:ext cx="4785600" cy="15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Need </a:t>
            </a:r>
            <a:r>
              <a:rPr lang="en-GB" sz="1100" b="1"/>
              <a:t>at least two</a:t>
            </a:r>
            <a:r>
              <a:rPr lang="en-GB" sz="1100"/>
              <a:t> spatially-separated clusters of sensors for solving any and all of the above localization problems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Linearity of the wavefront is a fact instead of an assumption for the ballistic shock</a:t>
            </a:r>
            <a:br>
              <a:rPr lang="en-GB" sz="1100"/>
            </a:br>
            <a:r>
              <a:rPr lang="en-GB" sz="1100"/>
              <a:t>=&gt; No requirement of the sensor array to be far from the bullet trajectory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Sensors on either side of the trajectory</a:t>
            </a:r>
            <a:endParaRPr/>
          </a:p>
        </p:txBody>
      </p:sp>
      <p:pic>
        <p:nvPicPr>
          <p:cNvPr id="288" name="Google Shape;28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7250" y="3476500"/>
            <a:ext cx="3527863" cy="15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9675" y="3601456"/>
            <a:ext cx="2142375" cy="41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49675" y="3370700"/>
            <a:ext cx="1990225" cy="23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5673EE-7B68-711C-9B3D-CB58E01C79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RPi Implementation of Gunshot Localization</a:t>
            </a:r>
            <a:endParaRPr sz="2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164150" y="558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0"/>
              <a:t>Results - Error Variation with Source Location</a:t>
            </a:r>
            <a:endParaRPr sz="2300" b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/>
          </a:p>
        </p:txBody>
      </p:sp>
      <p:sp>
        <p:nvSpPr>
          <p:cNvPr id="389" name="Google Shape;389;p39"/>
          <p:cNvSpPr txBox="1"/>
          <p:nvPr/>
        </p:nvSpPr>
        <p:spPr>
          <a:xfrm>
            <a:off x="5835684" y="1157783"/>
            <a:ext cx="2524200" cy="42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algorithm was tried was various test cases of Source Locations (X and Y) and the error in the estimated bearing angle was computed as follows</a:t>
            </a:r>
            <a:endParaRPr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(All Angles are in degrees) </a:t>
            </a:r>
            <a:endParaRPr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RMSE error observed is </a:t>
            </a:r>
            <a:r>
              <a:rPr lang="en-GB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0.28°</a:t>
            </a:r>
            <a:r>
              <a:rPr lang="en-GB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This is quite low as expected because the data used is generated from the simulator.</a:t>
            </a:r>
            <a:endParaRPr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9998A9-E9F9-BC31-FF59-5BA76858C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550213"/>
              </p:ext>
            </p:extLst>
          </p:nvPr>
        </p:nvGraphicFramePr>
        <p:xfrm>
          <a:off x="241803" y="1276060"/>
          <a:ext cx="4740645" cy="3597270"/>
        </p:xfrm>
        <a:graphic>
          <a:graphicData uri="http://schemas.openxmlformats.org/drawingml/2006/table">
            <a:tbl>
              <a:tblPr/>
              <a:tblGrid>
                <a:gridCol w="1245018">
                  <a:extLst>
                    <a:ext uri="{9D8B030D-6E8A-4147-A177-3AD203B41FA5}">
                      <a16:colId xmlns:a16="http://schemas.microsoft.com/office/drawing/2014/main" val="3006120119"/>
                    </a:ext>
                  </a:extLst>
                </a:gridCol>
                <a:gridCol w="319235">
                  <a:extLst>
                    <a:ext uri="{9D8B030D-6E8A-4147-A177-3AD203B41FA5}">
                      <a16:colId xmlns:a16="http://schemas.microsoft.com/office/drawing/2014/main" val="776339335"/>
                    </a:ext>
                  </a:extLst>
                </a:gridCol>
                <a:gridCol w="319235">
                  <a:extLst>
                    <a:ext uri="{9D8B030D-6E8A-4147-A177-3AD203B41FA5}">
                      <a16:colId xmlns:a16="http://schemas.microsoft.com/office/drawing/2014/main" val="3981957311"/>
                    </a:ext>
                  </a:extLst>
                </a:gridCol>
                <a:gridCol w="1021553">
                  <a:extLst>
                    <a:ext uri="{9D8B030D-6E8A-4147-A177-3AD203B41FA5}">
                      <a16:colId xmlns:a16="http://schemas.microsoft.com/office/drawing/2014/main" val="812120820"/>
                    </a:ext>
                  </a:extLst>
                </a:gridCol>
                <a:gridCol w="1308865">
                  <a:extLst>
                    <a:ext uri="{9D8B030D-6E8A-4147-A177-3AD203B41FA5}">
                      <a16:colId xmlns:a16="http://schemas.microsoft.com/office/drawing/2014/main" val="3542849597"/>
                    </a:ext>
                  </a:extLst>
                </a:gridCol>
                <a:gridCol w="526739">
                  <a:extLst>
                    <a:ext uri="{9D8B030D-6E8A-4147-A177-3AD203B41FA5}">
                      <a16:colId xmlns:a16="http://schemas.microsoft.com/office/drawing/2014/main" val="710610791"/>
                    </a:ext>
                  </a:extLst>
                </a:gridCol>
              </a:tblGrid>
              <a:tr h="239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Case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Angle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Estimated Angle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907060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muzzle_test_1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6037977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muzzle_test_2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417776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muzzle_test_3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21.801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21.987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016638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muzzle_test_4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36.870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36.994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914241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muzzle_test_5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51.340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51.174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626875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muzzle_test_6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6616533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muzzle_test_7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60.255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60.329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629212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muzzle_test_8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90.215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720478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muzzle_test_9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116.565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116.424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684281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muzzle_test_10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135.000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134.830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5954644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muzzle_test_11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180.000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180.000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428179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muzzle_test_12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218.660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218.910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714750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muzzle_test_13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-90.000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-89.118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369665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muzzle_test_14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308.660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308.629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756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9B99E-3CA2-FBCA-F74C-17E79CB836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RPi Implementation of Gunshot Localization</a:t>
            </a:r>
            <a:endParaRPr sz="2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395" name="Google Shape;395;p40"/>
          <p:cNvSpPr txBox="1">
            <a:spLocks noGrp="1"/>
          </p:cNvSpPr>
          <p:nvPr>
            <p:ph type="title"/>
          </p:nvPr>
        </p:nvSpPr>
        <p:spPr>
          <a:xfrm>
            <a:off x="164150" y="558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0"/>
              <a:t>Results - Error Variation with Noise Power</a:t>
            </a:r>
            <a:endParaRPr sz="2300" b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/>
          </a:p>
        </p:txBody>
      </p:sp>
      <p:sp>
        <p:nvSpPr>
          <p:cNvPr id="396" name="Google Shape;396;p40"/>
          <p:cNvSpPr txBox="1"/>
          <p:nvPr/>
        </p:nvSpPr>
        <p:spPr>
          <a:xfrm>
            <a:off x="5902036" y="874247"/>
            <a:ext cx="2881964" cy="431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Performance of the localization algorithm is independent of the noise to signal ratios investigated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This behaviour can be understood by recalling the fact that cross-correlation is used to identify the DTOA for each pair of sensors in a cluster, and this is inherently robust to noise.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Noise Power &gt; -15dB, the algorithm fails to classify the event as it is mostly noise. </a:t>
            </a:r>
            <a:endParaRPr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018760-DADC-A895-484E-7F1090537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97953"/>
              </p:ext>
            </p:extLst>
          </p:nvPr>
        </p:nvGraphicFramePr>
        <p:xfrm>
          <a:off x="359999" y="1316059"/>
          <a:ext cx="5178355" cy="1707694"/>
        </p:xfrm>
        <a:graphic>
          <a:graphicData uri="http://schemas.openxmlformats.org/drawingml/2006/table">
            <a:tbl>
              <a:tblPr/>
              <a:tblGrid>
                <a:gridCol w="801810">
                  <a:extLst>
                    <a:ext uri="{9D8B030D-6E8A-4147-A177-3AD203B41FA5}">
                      <a16:colId xmlns:a16="http://schemas.microsoft.com/office/drawing/2014/main" val="2859285466"/>
                    </a:ext>
                  </a:extLst>
                </a:gridCol>
                <a:gridCol w="334087">
                  <a:extLst>
                    <a:ext uri="{9D8B030D-6E8A-4147-A177-3AD203B41FA5}">
                      <a16:colId xmlns:a16="http://schemas.microsoft.com/office/drawing/2014/main" val="3199497827"/>
                    </a:ext>
                  </a:extLst>
                </a:gridCol>
                <a:gridCol w="801810">
                  <a:extLst>
                    <a:ext uri="{9D8B030D-6E8A-4147-A177-3AD203B41FA5}">
                      <a16:colId xmlns:a16="http://schemas.microsoft.com/office/drawing/2014/main" val="943422324"/>
                    </a:ext>
                  </a:extLst>
                </a:gridCol>
                <a:gridCol w="1069080">
                  <a:extLst>
                    <a:ext uri="{9D8B030D-6E8A-4147-A177-3AD203B41FA5}">
                      <a16:colId xmlns:a16="http://schemas.microsoft.com/office/drawing/2014/main" val="2431124942"/>
                    </a:ext>
                  </a:extLst>
                </a:gridCol>
                <a:gridCol w="1369758">
                  <a:extLst>
                    <a:ext uri="{9D8B030D-6E8A-4147-A177-3AD203B41FA5}">
                      <a16:colId xmlns:a16="http://schemas.microsoft.com/office/drawing/2014/main" val="2731897900"/>
                    </a:ext>
                  </a:extLst>
                </a:gridCol>
                <a:gridCol w="801810">
                  <a:extLst>
                    <a:ext uri="{9D8B030D-6E8A-4147-A177-3AD203B41FA5}">
                      <a16:colId xmlns:a16="http://schemas.microsoft.com/office/drawing/2014/main" val="1946223604"/>
                    </a:ext>
                  </a:extLst>
                </a:gridCol>
              </a:tblGrid>
              <a:tr h="34886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Noise (dbW)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Angle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Estimated Angle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515773"/>
                  </a:ext>
                </a:extLst>
              </a:tr>
              <a:tr h="1927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116.550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116.4357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931627"/>
                  </a:ext>
                </a:extLst>
              </a:tr>
              <a:tr h="1927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116.550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116.4236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54379"/>
                  </a:ext>
                </a:extLst>
              </a:tr>
              <a:tr h="1927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116.550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116.429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356245"/>
                  </a:ext>
                </a:extLst>
              </a:tr>
              <a:tr h="1927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116.550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116.433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314548"/>
                  </a:ext>
                </a:extLst>
              </a:tr>
              <a:tr h="1927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116.550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116.4361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591293"/>
                  </a:ext>
                </a:extLst>
              </a:tr>
              <a:tr h="1927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116.550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116.4348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088736"/>
                  </a:ext>
                </a:extLst>
              </a:tr>
              <a:tr h="20237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116.550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8565336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C4BD5C7-E9C1-7A65-FBAC-D14FBD2A93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892009"/>
              </p:ext>
            </p:extLst>
          </p:nvPr>
        </p:nvGraphicFramePr>
        <p:xfrm>
          <a:off x="1039090" y="3106882"/>
          <a:ext cx="4208319" cy="2036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691C55-838F-9832-6CAB-95E7D022F2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dirty="0"/>
              <a:t>Conclusion</a:t>
            </a:r>
            <a:endParaRPr sz="25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6ED01-3449-9BF3-CA75-F1E0FB9E6783}"/>
              </a:ext>
            </a:extLst>
          </p:cNvPr>
          <p:cNvSpPr txBox="1"/>
          <p:nvPr/>
        </p:nvSpPr>
        <p:spPr>
          <a:xfrm>
            <a:off x="322116" y="1357848"/>
            <a:ext cx="87179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1"/>
                </a:solidFill>
                <a:latin typeface="Lato"/>
                <a:ea typeface="Lato"/>
                <a:cs typeface="Lato"/>
              </a:rPr>
              <a:t>Two distinct gunfire events: Muzzle Blast &amp; Shock Wave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1"/>
                </a:solidFill>
                <a:latin typeface="Lato"/>
                <a:ea typeface="Lato"/>
                <a:cs typeface="Lato"/>
              </a:rPr>
              <a:t>An attempt to design a simulator for gunshot and microphone array has been made in this project with features like original signatures, path losses, reflections and noise addition.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Lato"/>
                <a:ea typeface="Lato"/>
                <a:cs typeface="Lato"/>
              </a:rPr>
              <a:t>The gunshot location can be found out using the various signal processing techniques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Lato"/>
                <a:ea typeface="Lato"/>
                <a:cs typeface="Lato"/>
              </a:rPr>
              <a:t>Wavefront Curvature method was used after classification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Lato"/>
                <a:ea typeface="Lato"/>
                <a:cs typeface="Lato"/>
              </a:rPr>
              <a:t>The algorithms were tested on RPi 4B.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Lato"/>
                <a:ea typeface="Lato"/>
                <a:cs typeface="Lato"/>
              </a:rPr>
              <a:t>The bearing angle can be found out with very high precision as compared to the range of the gunfire.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Lato"/>
                <a:ea typeface="Lato"/>
                <a:cs typeface="Lato"/>
              </a:rPr>
              <a:t>The algorithms is almost immune to noise levels and hence filtering step in the pre-processing is somewhat redundant.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Lato"/>
                <a:ea typeface="Lato"/>
                <a:cs typeface="Lato"/>
              </a:rPr>
              <a:t>The further work in this project will be</a:t>
            </a:r>
          </a:p>
          <a:p>
            <a:pPr marL="342900" lvl="8" indent="-34290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1"/>
                </a:solidFill>
                <a:latin typeface="Lato"/>
                <a:ea typeface="Lato"/>
                <a:cs typeface="Lato"/>
              </a:rPr>
              <a:t>to better the estimate using non-linear least square method</a:t>
            </a:r>
          </a:p>
          <a:p>
            <a:pPr marL="342900" lvl="8" indent="-34290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1"/>
                </a:solidFill>
                <a:latin typeface="Lato"/>
                <a:ea typeface="Lato"/>
                <a:cs typeface="Lato"/>
              </a:rPr>
              <a:t>expand the scope for multiple sensors placed at different locations</a:t>
            </a:r>
          </a:p>
          <a:p>
            <a:pPr marL="342900" lvl="8" indent="-34290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1"/>
                </a:solidFill>
                <a:latin typeface="Lato"/>
                <a:ea typeface="Lato"/>
                <a:cs typeface="Lato"/>
              </a:rPr>
              <a:t>Try various other techniques including DL based approaches on real life data (fire-crackers)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accent1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7DCA8-FAFD-3FE7-5EAD-9B81A29F2E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669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dirty="0"/>
              <a:t>References</a:t>
            </a:r>
            <a:endParaRPr sz="25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6ED01-3449-9BF3-CA75-F1E0FB9E6783}"/>
              </a:ext>
            </a:extLst>
          </p:cNvPr>
          <p:cNvSpPr txBox="1"/>
          <p:nvPr/>
        </p:nvSpPr>
        <p:spPr>
          <a:xfrm>
            <a:off x="322116" y="1357848"/>
            <a:ext cx="8717973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4" indent="-342900">
              <a:buFont typeface="+mj-lt"/>
              <a:buAutoNum type="arabicPeriod"/>
            </a:pPr>
            <a:r>
              <a:rPr lang="en-US" sz="1200" i="1" dirty="0"/>
              <a:t>J. R. Aguilar. Acoustic sensors and algorithms for urban security. In J. R. Vacca, editor, Handbook of Sensor Networking: Advanced Technologies and Applications, pages 235–248. Chapman and Hall/CRC, 2015.</a:t>
            </a:r>
          </a:p>
          <a:p>
            <a:pPr marL="342900" lvl="4" indent="-342900">
              <a:buFont typeface="+mj-lt"/>
              <a:buAutoNum type="arabicPeriod"/>
            </a:pPr>
            <a:r>
              <a:rPr lang="en-US" sz="1200" i="1" dirty="0"/>
              <a:t>A. Page and B. Sharkey. SECURES: system for reporting gunshots in urban environments. Proc. SPIE, 2497: 160–172, 1995</a:t>
            </a:r>
          </a:p>
          <a:p>
            <a:pPr marL="342900" lvl="4" indent="-342900">
              <a:buFont typeface="+mj-lt"/>
              <a:buAutoNum type="arabicPeriod"/>
            </a:pPr>
            <a:r>
              <a:rPr lang="en-IN" sz="1200" i="1" dirty="0"/>
              <a:t>R. B. Stoughton. SAIC SENTINEL acoustic counter-sniper system. Proc. SPIE, 2938:276–284, 1997</a:t>
            </a:r>
            <a:endParaRPr lang="en-US" sz="1200" i="1" dirty="0"/>
          </a:p>
          <a:p>
            <a:pPr marL="342900" lvl="4" indent="-342900">
              <a:buFont typeface="+mj-lt"/>
              <a:buAutoNum type="arabicPeriod"/>
            </a:pPr>
            <a:r>
              <a:rPr lang="en-US" sz="1200" i="1" dirty="0"/>
              <a:t>J. </a:t>
            </a:r>
            <a:r>
              <a:rPr lang="en-US" sz="1200" i="1" dirty="0" err="1"/>
              <a:t>Braasch</a:t>
            </a:r>
            <a:r>
              <a:rPr lang="en-US" sz="1200" i="1" dirty="0"/>
              <a:t>. A precedence effect model to simulate localization dominance using an adaptive, stimulus parameter-based inhibition process. The Journal of the Acoustical Society of America, 134(1):420–435, 2013.</a:t>
            </a:r>
          </a:p>
          <a:p>
            <a:pPr marL="342900" lvl="4" indent="-342900">
              <a:buFont typeface="+mj-lt"/>
              <a:buAutoNum type="arabicPeriod"/>
            </a:pPr>
            <a:r>
              <a:rPr lang="en-US" sz="1200" i="1" dirty="0"/>
              <a:t>Real-Time Gunshot Localization Using Acoustics, Aniruddha Sinha and Hemendra Arya, May 2021</a:t>
            </a:r>
          </a:p>
          <a:p>
            <a:pPr marL="342900" lvl="4" indent="-342900">
              <a:buFont typeface="+mj-lt"/>
              <a:buAutoNum type="arabicPeriod"/>
            </a:pPr>
            <a:r>
              <a:rPr lang="en-US" sz="1200" i="1" dirty="0"/>
              <a:t>S. D. Beck, H. Nakasone, and K. W. Marr. Variations in recorded acoustic gunshot waveforms generated by small firearms. The Journal of the Acoustical Society of America, 129(4):1748–1759, 2011</a:t>
            </a:r>
          </a:p>
          <a:p>
            <a:pPr marL="342900" lvl="4" indent="-342900">
              <a:buFont typeface="+mj-lt"/>
              <a:buAutoNum type="arabicPeriod"/>
            </a:pPr>
            <a:r>
              <a:rPr lang="en-US" sz="1200" i="1" dirty="0"/>
              <a:t>R. Maher. Modeling and signal processing of acoustic gunshot recordings. In 12th IEEE DSP Workshop 4th IEEE Signal Processing Education Workshop, pages 257–261, 2006</a:t>
            </a:r>
          </a:p>
          <a:p>
            <a:pPr marL="342900" lvl="4" indent="-342900">
              <a:buFont typeface="+mj-lt"/>
              <a:buAutoNum type="arabicPeriod"/>
            </a:pPr>
            <a:r>
              <a:rPr lang="en-US" sz="1200" i="1" dirty="0"/>
              <a:t>G. C. Carter. Time delay estimation for passive sonar signal processing. IEEE Transactions on Acoustics, Speech, and Signal Processing, 29(3):463–470, 1981.</a:t>
            </a:r>
          </a:p>
          <a:p>
            <a:pPr marL="342900" lvl="4" indent="-342900">
              <a:buFont typeface="+mj-lt"/>
              <a:buAutoNum type="arabicPeriod"/>
            </a:pPr>
            <a:r>
              <a:rPr lang="en-US" sz="1200" i="1" dirty="0"/>
              <a:t>A. </a:t>
            </a:r>
            <a:r>
              <a:rPr lang="en-US" sz="1200" i="1" dirty="0" err="1"/>
              <a:t>Kothiwala</a:t>
            </a:r>
            <a:r>
              <a:rPr lang="en-US" sz="1200" i="1" dirty="0"/>
              <a:t>. Development of an algorithm for gun-shot localization. Master’s thesis, Indian Institute of Technology Bombay, 2017</a:t>
            </a:r>
          </a:p>
          <a:p>
            <a:pPr marL="342900" lvl="4" indent="-342900">
              <a:buFont typeface="+mj-lt"/>
              <a:buAutoNum type="arabicPeriod"/>
            </a:pPr>
            <a:r>
              <a:rPr lang="en-US" sz="1200" i="1" dirty="0"/>
              <a:t>N. </a:t>
            </a:r>
            <a:r>
              <a:rPr lang="en-US" sz="1200" i="1" dirty="0" err="1"/>
              <a:t>Sirola</a:t>
            </a:r>
            <a:r>
              <a:rPr lang="en-US" sz="1200" i="1" dirty="0"/>
              <a:t>. Closed-form algorithms in mobile positioning: Myths and misconceptions. In 7th Workshop on Positioning navigation and communication (WPNC), pages 38-44, 2010</a:t>
            </a:r>
          </a:p>
          <a:p>
            <a:pPr marL="342900" lvl="4" indent="-342900">
              <a:buFont typeface="+mj-lt"/>
              <a:buAutoNum type="arabicPeriod"/>
            </a:pPr>
            <a:endParaRPr lang="en-IN" sz="1200" i="1" dirty="0">
              <a:solidFill>
                <a:schemeClr val="accent1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642C5-617E-D14F-63E3-278B32B676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C862F-B4F7-9361-7373-CC90D8B1E7AF}"/>
              </a:ext>
            </a:extLst>
          </p:cNvPr>
          <p:cNvSpPr txBox="1"/>
          <p:nvPr/>
        </p:nvSpPr>
        <p:spPr>
          <a:xfrm>
            <a:off x="322116" y="633845"/>
            <a:ext cx="8214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dirty="0" err="1"/>
              <a:t>Github</a:t>
            </a:r>
            <a:r>
              <a:rPr lang="en-IN" i="1" dirty="0"/>
              <a:t> Link for the Project: </a:t>
            </a:r>
            <a:r>
              <a:rPr lang="en-IN" i="1" dirty="0">
                <a:hlinkClick r:id="rId3"/>
              </a:rPr>
              <a:t>https://github.com/adityaharakare1/SREGunshotLoc</a:t>
            </a:r>
            <a:r>
              <a:rPr lang="en-IN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8328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"/>
          <p:cNvSpPr txBox="1">
            <a:spLocks noGrp="1"/>
          </p:cNvSpPr>
          <p:nvPr>
            <p:ph type="title"/>
          </p:nvPr>
        </p:nvSpPr>
        <p:spPr>
          <a:xfrm>
            <a:off x="727800" y="1741075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Thank You</a:t>
            </a:r>
            <a:endParaRPr sz="5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E3E5A4-E601-0A21-AC4F-587CD1364F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2"/>
          <p:cNvSpPr txBox="1">
            <a:spLocks noGrp="1"/>
          </p:cNvSpPr>
          <p:nvPr>
            <p:ph type="title"/>
          </p:nvPr>
        </p:nvSpPr>
        <p:spPr>
          <a:xfrm>
            <a:off x="150" y="527325"/>
            <a:ext cx="9144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Data Acquisition and Processing on Tiva Board Online</a:t>
            </a:r>
            <a:endParaRPr sz="2500"/>
          </a:p>
        </p:txBody>
      </p:sp>
      <p:pic>
        <p:nvPicPr>
          <p:cNvPr id="409" name="Google Shape;4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75" y="1506124"/>
            <a:ext cx="4680900" cy="28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2"/>
          <p:cNvSpPr txBox="1"/>
          <p:nvPr/>
        </p:nvSpPr>
        <p:spPr>
          <a:xfrm>
            <a:off x="4328100" y="966625"/>
            <a:ext cx="4815900" cy="42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GB" sz="800"/>
              <a:t>Tiva C Series TM4C1294 Connected LaunchPad Evaluation Board</a:t>
            </a:r>
            <a:endParaRPr sz="800"/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GB" sz="800"/>
              <a:t>2 12-bit ADC modules</a:t>
            </a:r>
            <a:endParaRPr sz="800"/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GB" sz="800"/>
              <a:t>Functions:</a:t>
            </a:r>
            <a:endParaRPr sz="800"/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-GB" sz="800"/>
              <a:t>Continuously ‘listen’ on all microphone channels (4)</a:t>
            </a:r>
            <a:endParaRPr sz="800"/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-GB" sz="800"/>
              <a:t>Detect the acoustic event on any microphone channel</a:t>
            </a:r>
            <a:endParaRPr sz="800"/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-GB" sz="800"/>
              <a:t>Acquire data in a brief time window</a:t>
            </a:r>
            <a:endParaRPr sz="800"/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-GB" sz="800"/>
              <a:t>Pass on the collected data over Ethernet to a downstream microprocessor (Rpi)</a:t>
            </a:r>
            <a:endParaRPr sz="800"/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GB" sz="800"/>
              <a:t>DC offset correction for each microphone:</a:t>
            </a:r>
            <a:endParaRPr sz="800"/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-GB" sz="800"/>
              <a:t>event checking algorithm starts only after 6.25 ms post boot (500 samples @80Khz)</a:t>
            </a:r>
            <a:endParaRPr sz="800"/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-GB" sz="800"/>
              <a:t>Average of the acquired voltage values for this initial 6.25 ms is calculated for each channel to get their respective DC voltages</a:t>
            </a:r>
            <a:endParaRPr sz="800"/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GB" sz="800"/>
              <a:t>Pre-event data recording:</a:t>
            </a:r>
            <a:endParaRPr sz="800"/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-GB" sz="800"/>
              <a:t>0.3ms experimental = 24 samples @80kHz</a:t>
            </a:r>
            <a:endParaRPr sz="800"/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-GB" sz="800"/>
              <a:t>100 samples buffer implemented</a:t>
            </a:r>
            <a:endParaRPr sz="800"/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GB" sz="800"/>
              <a:t>Event Detection on any microphone:</a:t>
            </a:r>
            <a:endParaRPr sz="800"/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-GB" sz="800"/>
              <a:t>Transfer sampled data to 25th entry of secondary buffer</a:t>
            </a:r>
            <a:endParaRPr sz="800"/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-GB" sz="800"/>
              <a:t>1-24 entries of secondary buffer &lt;= recent 24 entries of circular buffer</a:t>
            </a:r>
            <a:endParaRPr sz="800"/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-GB" sz="800"/>
              <a:t>done for all four channels, even though the event is detected on only one channel</a:t>
            </a:r>
            <a:endParaRPr sz="800"/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GB" sz="800"/>
              <a:t>Secondary buffer size:</a:t>
            </a:r>
            <a:endParaRPr sz="800"/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-GB" sz="800"/>
              <a:t>4ms gunshot event</a:t>
            </a:r>
            <a:endParaRPr sz="800"/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-GB" sz="800"/>
              <a:t>0.3ms pre-event</a:t>
            </a:r>
            <a:endParaRPr sz="800"/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-GB" sz="800"/>
              <a:t>√2/c = 4.2ms travel time</a:t>
            </a:r>
            <a:endParaRPr sz="800"/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-GB" sz="800"/>
              <a:t>Total 8.5ms; 8.75ms = 700 samples</a:t>
            </a:r>
            <a:endParaRPr sz="800"/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-GB" sz="800"/>
              <a:t>Buffer size = 4x700</a:t>
            </a:r>
            <a:endParaRPr sz="800"/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GB" sz="800"/>
              <a:t>Ethernet Transfer:</a:t>
            </a:r>
            <a:endParaRPr sz="800"/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-GB" sz="800"/>
              <a:t>Secondary array filled; 2 packets transmitted for each channel:</a:t>
            </a:r>
            <a:endParaRPr sz="800"/>
          </a:p>
          <a:p>
            <a:pPr marL="137160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AutoNum type="romanLcPeriod"/>
            </a:pPr>
            <a:r>
              <a:rPr lang="en-GB" sz="800"/>
              <a:t>Channel Number</a:t>
            </a:r>
            <a:endParaRPr sz="800"/>
          </a:p>
          <a:p>
            <a:pPr marL="137160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AutoNum type="romanLcPeriod"/>
            </a:pPr>
            <a:r>
              <a:rPr lang="en-GB" sz="800"/>
              <a:t>Channel Data</a:t>
            </a:r>
            <a:endParaRPr sz="11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AC0A34-0B3B-ADE2-2DB0-E6AF7450C3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29</a:t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190" name="Google Shape;190;p20"/>
          <p:cNvSpPr txBox="1">
            <a:spLocks noGrp="1"/>
          </p:cNvSpPr>
          <p:nvPr>
            <p:ph type="body" idx="1"/>
          </p:nvPr>
        </p:nvSpPr>
        <p:spPr>
          <a:xfrm>
            <a:off x="386500" y="1887000"/>
            <a:ext cx="3898800" cy="27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dirty="0"/>
              <a:t>Sound of charge explosion in gun muzzle, </a:t>
            </a:r>
            <a:endParaRPr sz="1500" dirty="0"/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dirty="0"/>
              <a:t>Light of the charge explosion, </a:t>
            </a:r>
            <a:endParaRPr sz="1500" dirty="0"/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dirty="0"/>
              <a:t>Sound of the bullet travelling, which is only perceptible if the bullet’s speed is supersonic, </a:t>
            </a:r>
            <a:endParaRPr sz="1500" dirty="0"/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dirty="0"/>
              <a:t>‘Sight’ of the bullet travelling, </a:t>
            </a:r>
            <a:endParaRPr sz="1500" dirty="0"/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dirty="0"/>
              <a:t>Sound of the bullet hitting the target</a:t>
            </a:r>
            <a:endParaRPr sz="1500" dirty="0"/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dirty="0"/>
              <a:t>Smell of the gunfire</a:t>
            </a:r>
            <a:endParaRPr sz="1500" dirty="0"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283602" y="1411000"/>
            <a:ext cx="41046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Signatures left by a Gunfire</a:t>
            </a:r>
            <a:endParaRPr sz="2000"/>
          </a:p>
        </p:txBody>
      </p:sp>
      <p:sp>
        <p:nvSpPr>
          <p:cNvPr id="192" name="Google Shape;192;p20"/>
          <p:cNvSpPr txBox="1">
            <a:spLocks noGrp="1"/>
          </p:cNvSpPr>
          <p:nvPr>
            <p:ph type="body" idx="1"/>
          </p:nvPr>
        </p:nvSpPr>
        <p:spPr>
          <a:xfrm>
            <a:off x="4747225" y="2445850"/>
            <a:ext cx="3898800" cy="24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Static Devices (city, forward camps in forests)</a:t>
            </a:r>
            <a:endParaRPr sz="1500"/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Vehicle-mounted</a:t>
            </a:r>
            <a:endParaRPr sz="1500"/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Helmet mounted or shoulder worn</a:t>
            </a:r>
            <a:endParaRPr sz="1500"/>
          </a:p>
        </p:txBody>
      </p:sp>
      <p:sp>
        <p:nvSpPr>
          <p:cNvPr id="193" name="Google Shape;193;p20"/>
          <p:cNvSpPr txBox="1">
            <a:spLocks noGrp="1"/>
          </p:cNvSpPr>
          <p:nvPr>
            <p:ph type="title"/>
          </p:nvPr>
        </p:nvSpPr>
        <p:spPr>
          <a:xfrm>
            <a:off x="4644327" y="1411000"/>
            <a:ext cx="41046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Classification of acoustic targeting devices based on mobility:</a:t>
            </a:r>
            <a:endParaRPr sz="2000"/>
          </a:p>
        </p:txBody>
      </p:sp>
      <p:pic>
        <p:nvPicPr>
          <p:cNvPr id="194" name="Google Shape;194;p20"/>
          <p:cNvPicPr preferRelativeResize="0"/>
          <p:nvPr/>
        </p:nvPicPr>
        <p:blipFill rotWithShape="1">
          <a:blip r:embed="rId3">
            <a:alphaModFix/>
          </a:blip>
          <a:srcRect b="12449"/>
          <a:stretch/>
        </p:blipFill>
        <p:spPr>
          <a:xfrm>
            <a:off x="386500" y="1946200"/>
            <a:ext cx="384251" cy="35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 rotWithShape="1">
          <a:blip r:embed="rId3">
            <a:alphaModFix/>
          </a:blip>
          <a:srcRect b="12449"/>
          <a:stretch/>
        </p:blipFill>
        <p:spPr>
          <a:xfrm>
            <a:off x="386500" y="2746025"/>
            <a:ext cx="384251" cy="35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 rotWithShape="1">
          <a:blip r:embed="rId3">
            <a:alphaModFix/>
          </a:blip>
          <a:srcRect b="12449"/>
          <a:stretch/>
        </p:blipFill>
        <p:spPr>
          <a:xfrm>
            <a:off x="4831150" y="2514750"/>
            <a:ext cx="384251" cy="3597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2FF0E0-5002-9CE1-FC76-A28E7459A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"/>
          <p:cNvSpPr txBox="1">
            <a:spLocks noGrp="1"/>
          </p:cNvSpPr>
          <p:nvPr>
            <p:ph type="title"/>
          </p:nvPr>
        </p:nvSpPr>
        <p:spPr>
          <a:xfrm>
            <a:off x="150" y="527325"/>
            <a:ext cx="9144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Localization on RPi Board Online</a:t>
            </a:r>
            <a:endParaRPr sz="2500"/>
          </a:p>
        </p:txBody>
      </p:sp>
      <p:pic>
        <p:nvPicPr>
          <p:cNvPr id="416" name="Google Shape;4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475" y="1134438"/>
            <a:ext cx="2575456" cy="37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3"/>
          <p:cNvSpPr txBox="1"/>
          <p:nvPr/>
        </p:nvSpPr>
        <p:spPr>
          <a:xfrm>
            <a:off x="4288775" y="1483225"/>
            <a:ext cx="3972000" cy="29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Raspberry Pi Compute Module 3+</a:t>
            </a:r>
            <a:endParaRPr sz="130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Solution:</a:t>
            </a:r>
            <a:endParaRPr sz="130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Getting the 2-D coordinates of the source from the wavefront curvature method</a:t>
            </a:r>
            <a:endParaRPr sz="130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providing the solution as initial guess for the classical non linear least square estimation method</a:t>
            </a:r>
            <a:endParaRPr sz="130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100ms pause for Rpi to process</a:t>
            </a:r>
            <a:endParaRPr sz="130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minimum time between two gunshot events </a:t>
            </a:r>
            <a:endParaRPr sz="13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= 100ms</a:t>
            </a:r>
            <a:endParaRPr sz="130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Time required to report the location estimate = 100ms</a:t>
            </a:r>
            <a:endParaRPr sz="13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49C57A-F59B-04A1-2386-32539A6455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30</a:t>
            </a:fld>
            <a:endParaRPr lang="en-GB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4"/>
          <p:cNvSpPr txBox="1">
            <a:spLocks noGrp="1"/>
          </p:cNvSpPr>
          <p:nvPr>
            <p:ph type="title"/>
          </p:nvPr>
        </p:nvSpPr>
        <p:spPr>
          <a:xfrm>
            <a:off x="150" y="527325"/>
            <a:ext cx="9144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Results and Discussions</a:t>
            </a:r>
            <a:endParaRPr sz="2500"/>
          </a:p>
        </p:txBody>
      </p:sp>
      <p:sp>
        <p:nvSpPr>
          <p:cNvPr id="423" name="Google Shape;423;p44"/>
          <p:cNvSpPr txBox="1"/>
          <p:nvPr/>
        </p:nvSpPr>
        <p:spPr>
          <a:xfrm>
            <a:off x="167875" y="1330850"/>
            <a:ext cx="5059500" cy="26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600"/>
              <a:t>Offline | Blast Wave | Tetrahedral Array</a:t>
            </a:r>
            <a:endParaRPr sz="1600"/>
          </a:p>
          <a:p>
            <a:pPr marL="457200" lvl="0" indent="-298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25kHz Sampling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Calibrating Microphone distances based on the reverse nonlinear least-squares method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Choosing Reference microphone: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For any reference sensor, the remaining sensors yield corresponding normalized DTOA values (η’s)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Identify η_max for each sensor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Choose sensor with lowest η_max as reference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Max error in: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Bearing Angle = 3°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Range = 200%</a:t>
            </a:r>
            <a:endParaRPr sz="1100"/>
          </a:p>
        </p:txBody>
      </p:sp>
      <p:sp>
        <p:nvSpPr>
          <p:cNvPr id="424" name="Google Shape;424;p44"/>
          <p:cNvSpPr txBox="1"/>
          <p:nvPr/>
        </p:nvSpPr>
        <p:spPr>
          <a:xfrm>
            <a:off x="4768375" y="941450"/>
            <a:ext cx="5554500" cy="30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600"/>
              <a:t>Online | Blast Wave | Square Array</a:t>
            </a:r>
            <a:endParaRPr sz="1600"/>
          </a:p>
          <a:p>
            <a:pPr marL="457200" lvl="0" indent="-298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WCM for initial guess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nonlinear least squares for refinement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Procedure:</a:t>
            </a:r>
            <a:br>
              <a:rPr lang="en-GB" sz="1100"/>
            </a:br>
            <a:r>
              <a:rPr lang="en-GB" sz="1100"/>
              <a:t>(4 triplets)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Choose best reference for each triplet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WCM for preliminary estimate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Calculate error for each triplet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Choose the triplet which gives minimum error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Identify best reference among all hydrophones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Non-linear least square method for refined estimate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Max error in: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Bearing Angle = 2°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Range = 40%</a:t>
            </a:r>
            <a:endParaRPr sz="1100"/>
          </a:p>
        </p:txBody>
      </p:sp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800" y="3838575"/>
            <a:ext cx="5943600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F1C0B-F26D-C443-6AD9-B3CC85CD15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31</a:t>
            </a:fld>
            <a:endParaRPr lang="en-GB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5"/>
          <p:cNvSpPr txBox="1">
            <a:spLocks noGrp="1"/>
          </p:cNvSpPr>
          <p:nvPr>
            <p:ph type="title"/>
          </p:nvPr>
        </p:nvSpPr>
        <p:spPr>
          <a:xfrm>
            <a:off x="150" y="527325"/>
            <a:ext cx="9144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Results and Discussions</a:t>
            </a:r>
            <a:endParaRPr sz="2500"/>
          </a:p>
        </p:txBody>
      </p:sp>
      <p:sp>
        <p:nvSpPr>
          <p:cNvPr id="431" name="Google Shape;431;p45"/>
          <p:cNvSpPr txBox="1"/>
          <p:nvPr/>
        </p:nvSpPr>
        <p:spPr>
          <a:xfrm>
            <a:off x="167875" y="1330850"/>
            <a:ext cx="3429000" cy="13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600"/>
              <a:t>Shock Wave | Security System | Simulation</a:t>
            </a:r>
            <a:endParaRPr sz="1600"/>
          </a:p>
          <a:p>
            <a:pPr marL="457200" lvl="0" indent="-298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500 gunshot events simulated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Max error in: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Bearing Angle = 1.75 degrees</a:t>
            </a:r>
            <a:endParaRPr sz="1100"/>
          </a:p>
        </p:txBody>
      </p:sp>
      <p:sp>
        <p:nvSpPr>
          <p:cNvPr id="432" name="Google Shape;432;p45"/>
          <p:cNvSpPr txBox="1"/>
          <p:nvPr/>
        </p:nvSpPr>
        <p:spPr>
          <a:xfrm>
            <a:off x="3803900" y="1330850"/>
            <a:ext cx="39360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600"/>
              <a:t>Effect of Noise</a:t>
            </a:r>
            <a:endParaRPr sz="1600"/>
          </a:p>
          <a:p>
            <a:pPr marL="457200" lvl="0" indent="-298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Addition of zero-mean Gaussian noise to the ideal ‘N’-wave signal</a:t>
            </a:r>
            <a:endParaRPr sz="1100"/>
          </a:p>
        </p:txBody>
      </p:sp>
      <p:pic>
        <p:nvPicPr>
          <p:cNvPr id="433" name="Google Shape;4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925" y="2717750"/>
            <a:ext cx="2466035" cy="22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3898" y="2194775"/>
            <a:ext cx="2735418" cy="16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7805" y="2194775"/>
            <a:ext cx="2354845" cy="16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5"/>
          <p:cNvSpPr txBox="1"/>
          <p:nvPr/>
        </p:nvSpPr>
        <p:spPr>
          <a:xfrm>
            <a:off x="3803900" y="4081500"/>
            <a:ext cx="480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No effect (cross-correlation is independent of Noise)</a:t>
            </a:r>
            <a:endParaRPr sz="11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AB2CCA-0478-CFCB-6EB7-ED61E0512B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32</a:t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Acoustic Signature of Gunshots</a:t>
            </a:r>
            <a:endParaRPr/>
          </a:p>
        </p:txBody>
      </p:sp>
      <p:pic>
        <p:nvPicPr>
          <p:cNvPr id="202" name="Google Shape;2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46474"/>
            <a:ext cx="6619009" cy="22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00" y="684151"/>
            <a:ext cx="5270890" cy="18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 txBox="1"/>
          <p:nvPr/>
        </p:nvSpPr>
        <p:spPr>
          <a:xfrm>
            <a:off x="6763000" y="906925"/>
            <a:ext cx="19434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Lato"/>
                <a:ea typeface="Lato"/>
                <a:cs typeface="Lato"/>
                <a:sym typeface="Lato"/>
              </a:rPr>
              <a:t>Two acoustic signatures: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AutoNum type="arabicPeriod"/>
            </a:pPr>
            <a:r>
              <a:rPr lang="en-GB" sz="1900">
                <a:latin typeface="Lato"/>
                <a:ea typeface="Lato"/>
                <a:cs typeface="Lato"/>
                <a:sym typeface="Lato"/>
              </a:rPr>
              <a:t>Muzzle Blast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AutoNum type="arabicPeriod"/>
            </a:pPr>
            <a:r>
              <a:rPr lang="en-GB" sz="1900">
                <a:latin typeface="Lato"/>
                <a:ea typeface="Lato"/>
                <a:cs typeface="Lato"/>
                <a:sym typeface="Lato"/>
              </a:rPr>
              <a:t>Ballistic Shock Wave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5" name="Google Shape;205;p21"/>
          <p:cNvCxnSpPr/>
          <p:nvPr/>
        </p:nvCxnSpPr>
        <p:spPr>
          <a:xfrm>
            <a:off x="5052800" y="1956350"/>
            <a:ext cx="1710300" cy="7125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206;p21"/>
          <p:cNvCxnSpPr>
            <a:endCxn id="204" idx="1"/>
          </p:cNvCxnSpPr>
          <p:nvPr/>
        </p:nvCxnSpPr>
        <p:spPr>
          <a:xfrm>
            <a:off x="4572100" y="1658425"/>
            <a:ext cx="2190900" cy="36450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p21"/>
          <p:cNvSpPr txBox="1"/>
          <p:nvPr/>
        </p:nvSpPr>
        <p:spPr>
          <a:xfrm>
            <a:off x="368675" y="2458525"/>
            <a:ext cx="52602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i="1" dirty="0"/>
              <a:t>Consecutive </a:t>
            </a:r>
            <a:r>
              <a:rPr lang="en-GB" sz="900" i="1" dirty="0" err="1"/>
              <a:t>shadowgrams</a:t>
            </a:r>
            <a:r>
              <a:rPr lang="en-GB" sz="900" i="1" dirty="0"/>
              <a:t> of the firing of a Remington .30-06 deer rifle (Settles et al., 2005).</a:t>
            </a:r>
            <a:endParaRPr sz="900" i="1" dirty="0"/>
          </a:p>
        </p:txBody>
      </p:sp>
      <p:sp>
        <p:nvSpPr>
          <p:cNvPr id="208" name="Google Shape;208;p21"/>
          <p:cNvSpPr txBox="1"/>
          <p:nvPr/>
        </p:nvSpPr>
        <p:spPr>
          <a:xfrm>
            <a:off x="6448485" y="4262150"/>
            <a:ext cx="248043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i="1" dirty="0"/>
              <a:t>Example pressure time series of ballistic shock wave and gun blast wave recorded from an M-16 rifle. (Stoughton, 1997).)</a:t>
            </a:r>
            <a:endParaRPr sz="9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DBAA33-0AC7-5EB0-AEEF-F8399311B0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Acoustic Signature of Gunshots</a:t>
            </a:r>
            <a:endParaRPr/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75" y="752400"/>
            <a:ext cx="2638425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359675" y="335117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Simplification of muzzle blast Directivity </a:t>
            </a:r>
            <a:r>
              <a:rPr lang="en-GB" sz="15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(J. R. Aguilar. Acoustic sensors and algorithms for urban security)</a:t>
            </a:r>
            <a:endParaRPr i="1"/>
          </a:p>
        </p:txBody>
      </p:sp>
      <p:pic>
        <p:nvPicPr>
          <p:cNvPr id="216" name="Google Shape;2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800" y="840000"/>
            <a:ext cx="5245274" cy="25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/>
          <p:nvPr/>
        </p:nvSpPr>
        <p:spPr>
          <a:xfrm>
            <a:off x="3881588" y="3530200"/>
            <a:ext cx="4793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Forward direction muzzle blast waveforms for a variety of weapons (adapted from Page and Sharkey (1995)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359638" y="4459375"/>
            <a:ext cx="263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Largest Amplitude in the direction of firing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3881674" y="4459375"/>
            <a:ext cx="4793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Variation of signature for different guns; </a:t>
            </a:r>
            <a:br>
              <a:rPr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latin typeface="Lato"/>
                <a:ea typeface="Lato"/>
                <a:cs typeface="Lato"/>
                <a:sym typeface="Lato"/>
              </a:rPr>
              <a:t>however similar shape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42BD83-D8D2-50BA-D32E-F0C0D25C26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>
            <a:spLocks noGrp="1"/>
          </p:cNvSpPr>
          <p:nvPr>
            <p:ph type="title"/>
          </p:nvPr>
        </p:nvSpPr>
        <p:spPr>
          <a:xfrm>
            <a:off x="-24050" y="-300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Acoustic Signatures left by a Gunshot</a:t>
            </a:r>
            <a:endParaRPr dirty="0"/>
          </a:p>
        </p:txBody>
      </p:sp>
      <p:pic>
        <p:nvPicPr>
          <p:cNvPr id="248" name="Google Shape;2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150" y="2707556"/>
            <a:ext cx="4197302" cy="242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1151" y="2707556"/>
            <a:ext cx="3602914" cy="242113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57;p26">
            <a:extLst>
              <a:ext uri="{FF2B5EF4-FFF2-40B4-BE49-F238E27FC236}">
                <a16:creationId xmlns:a16="http://schemas.microsoft.com/office/drawing/2014/main" id="{18A75414-76EC-C0F5-9151-2AC4E5E8476A}"/>
              </a:ext>
            </a:extLst>
          </p:cNvPr>
          <p:cNvSpPr txBox="1">
            <a:spLocks/>
          </p:cNvSpPr>
          <p:nvPr/>
        </p:nvSpPr>
        <p:spPr>
          <a:xfrm>
            <a:off x="164150" y="558200"/>
            <a:ext cx="415765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2300" b="0" dirty="0"/>
              <a:t>Muzzle Blast Signature</a:t>
            </a:r>
          </a:p>
        </p:txBody>
      </p:sp>
      <p:sp>
        <p:nvSpPr>
          <p:cNvPr id="11" name="Google Shape;257;p26">
            <a:extLst>
              <a:ext uri="{FF2B5EF4-FFF2-40B4-BE49-F238E27FC236}">
                <a16:creationId xmlns:a16="http://schemas.microsoft.com/office/drawing/2014/main" id="{5B9B528D-4D97-32AB-268F-B171584EF322}"/>
              </a:ext>
            </a:extLst>
          </p:cNvPr>
          <p:cNvSpPr txBox="1">
            <a:spLocks/>
          </p:cNvSpPr>
          <p:nvPr/>
        </p:nvSpPr>
        <p:spPr>
          <a:xfrm>
            <a:off x="4571181" y="558200"/>
            <a:ext cx="457281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2300" b="0" dirty="0"/>
              <a:t>‘N’ Wave Signature (Shockwave)</a:t>
            </a:r>
          </a:p>
        </p:txBody>
      </p:sp>
      <p:pic>
        <p:nvPicPr>
          <p:cNvPr id="7" name="Picture 6" descr="\documentclass{article}&#10;\usepackage{amsmath}&#10;\pagestyle{empty}&#10;\begin{document}&#10;\begin{equation*}&#10;    \begin{aligned}&#10;    &amp;f_{Friedlander}(t) = \begin{cases}&#10;        0 &amp; t \leq t_0 \\&#10;        A(t-t_0)/t_r &amp; t_0&lt;t\leq t_r \\&#10;        A[1 - (t - t_0 - t_r)/t_d ] e^{-(t-t_0-t_r)/t_d} &amp; t &gt; t_0+t_r&#10;    \end{cases} \\&#10;    \end{aligned}&#10;    \end{equation*}&#10;&#10;&#10;&#10;\end{document}" title="IguanaTex Bitmap Display">
            <a:extLst>
              <a:ext uri="{FF2B5EF4-FFF2-40B4-BE49-F238E27FC236}">
                <a16:creationId xmlns:a16="http://schemas.microsoft.com/office/drawing/2014/main" id="{C0F6381A-F61A-B3DA-F7E7-A6B565BF29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799" y="1388623"/>
            <a:ext cx="4430427" cy="6387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E53DEA-BE45-DB81-F264-84C8C393581A}"/>
                  </a:ext>
                </a:extLst>
              </p:cNvPr>
              <p:cNvSpPr txBox="1"/>
              <p:nvPr/>
            </p:nvSpPr>
            <p:spPr>
              <a:xfrm>
                <a:off x="50799" y="2167134"/>
                <a:ext cx="4639540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sz="1050" dirty="0">
                    <a:latin typeface="Lato"/>
                    <a:ea typeface="Lato"/>
                    <a:cs typeface="Lato"/>
                  </a:rPr>
                  <a:t>A = peak amplitude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050">
                            <a:latin typeface="Lato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IN" sz="1050">
                            <a:latin typeface="Lato"/>
                            <a:ea typeface="Lato"/>
                            <a:cs typeface="Lato"/>
                          </a:rPr>
                          <m:t>𝑡</m:t>
                        </m:r>
                      </m:e>
                      <m:sub>
                        <m:r>
                          <a:rPr lang="en-IN" sz="1050">
                            <a:latin typeface="Lato"/>
                            <a:ea typeface="Lato"/>
                            <a:cs typeface="Lato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050" dirty="0">
                    <a:latin typeface="Lato"/>
                    <a:ea typeface="Lato"/>
                    <a:cs typeface="Lato"/>
                  </a:rPr>
                  <a:t> = TOA</a:t>
                </a:r>
                <a:br>
                  <a:rPr lang="en-US" sz="1050" dirty="0">
                    <a:latin typeface="Lato"/>
                    <a:ea typeface="Lato"/>
                    <a:cs typeface="Lato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sz="1050">
                            <a:latin typeface="Lato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IN" sz="1050">
                            <a:latin typeface="Lato"/>
                            <a:ea typeface="Lato"/>
                            <a:cs typeface="Lato"/>
                          </a:rPr>
                          <m:t>𝑡</m:t>
                        </m:r>
                      </m:e>
                      <m:sub>
                        <m:r>
                          <a:rPr lang="en-IN" sz="1050">
                            <a:latin typeface="Lato"/>
                            <a:ea typeface="Lato"/>
                            <a:cs typeface="Lato"/>
                          </a:rPr>
                          <m:t>𝑟</m:t>
                        </m:r>
                      </m:sub>
                    </m:sSub>
                    <m:r>
                      <a:rPr lang="en-IN" sz="1050">
                        <a:latin typeface="Lato"/>
                        <a:ea typeface="Lato"/>
                        <a:cs typeface="Lato"/>
                      </a:rPr>
                      <m:t> </m:t>
                    </m:r>
                  </m:oMath>
                </a14:m>
                <a:r>
                  <a:rPr lang="en-US" sz="1050" dirty="0">
                    <a:latin typeface="Lato"/>
                    <a:ea typeface="Lato"/>
                    <a:cs typeface="Lato"/>
                  </a:rPr>
                  <a:t>= Rise Time (Can be neglected)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050">
                            <a:latin typeface="Lato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IN" sz="1050">
                            <a:latin typeface="Lato"/>
                            <a:ea typeface="Lato"/>
                            <a:cs typeface="Lato"/>
                          </a:rPr>
                          <m:t>𝑡</m:t>
                        </m:r>
                      </m:e>
                      <m:sub>
                        <m:r>
                          <a:rPr lang="en-IN" sz="1050">
                            <a:latin typeface="Lato"/>
                            <a:ea typeface="Lato"/>
                            <a:cs typeface="Lato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050" dirty="0">
                    <a:latin typeface="Lato"/>
                    <a:ea typeface="Lato"/>
                    <a:cs typeface="Lato"/>
                  </a:rPr>
                  <a:t> = Decay time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E53DEA-BE45-DB81-F264-84C8C393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9" y="2167134"/>
                <a:ext cx="4639540" cy="415498"/>
              </a:xfrm>
              <a:prstGeom prst="rect">
                <a:avLst/>
              </a:prstGeom>
              <a:blipFill>
                <a:blip r:embed="rId8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\documentclass{article}&#10;\usepackage{amsmath}&#10;\pagestyle{empty}&#10;\begin{document}&#10;&#10;\begin{equation*}&#10;f_{\mathrm{N} \text {-wave }}(t)= \begin{cases}0, &amp; t \leq T_{0} \\ B\left(t-T_{0}\right) / T_{r}, &amp; T_{0}&lt;t \leq T_{0}+T_{r} \\ B\left[1-2\left(t-T_{0}-T_{r}\right) / T_{d}\right], &amp; T_{0}+T_{r}&lt;t&lt;T_{0}+T_{r}+T_{d} \\ B\left[\left(t-T_{0}-T_{r}-T_{d}\right) / T_{r}-1\right], &amp; T_{0}+T_{r}+T_{d}&lt;t&lt;T_{0}+2 T_{r}+T_{d} \\ 0, &amp; t&gt;T_{0}+2 T_{r}+T_{d}\end{cases}&#10;\end{equation*}&#10;&#10;&#10;\end{document}" title="IguanaTex Bitmap Display">
            <a:extLst>
              <a:ext uri="{FF2B5EF4-FFF2-40B4-BE49-F238E27FC236}">
                <a16:creationId xmlns:a16="http://schemas.microsoft.com/office/drawing/2014/main" id="{0F5509BC-549D-FE88-9FEC-16887D91E6C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690339" y="1158815"/>
            <a:ext cx="4396251" cy="8926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BA6405-110F-9F63-3F96-70A7A04AD58C}"/>
                  </a:ext>
                </a:extLst>
              </p:cNvPr>
              <p:cNvSpPr txBox="1"/>
              <p:nvPr/>
            </p:nvSpPr>
            <p:spPr>
              <a:xfrm>
                <a:off x="4739643" y="2168306"/>
                <a:ext cx="4639540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sz="1050" dirty="0">
                    <a:latin typeface="Lato"/>
                    <a:ea typeface="Lato"/>
                    <a:cs typeface="Lato"/>
                  </a:rPr>
                  <a:t>B = peak amplitude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050">
                            <a:latin typeface="Lato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050" b="0" i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T</m:t>
                        </m:r>
                      </m:e>
                      <m:sub>
                        <m:r>
                          <a:rPr lang="en-IN" sz="1050">
                            <a:latin typeface="Lato"/>
                            <a:ea typeface="Lato"/>
                            <a:cs typeface="Lato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050" dirty="0">
                    <a:latin typeface="Lato"/>
                    <a:ea typeface="Lato"/>
                    <a:cs typeface="Lato"/>
                  </a:rPr>
                  <a:t> = TOA</a:t>
                </a:r>
                <a:br>
                  <a:rPr lang="en-US" sz="1050" dirty="0">
                    <a:latin typeface="Lato"/>
                    <a:ea typeface="Lato"/>
                    <a:cs typeface="Lato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sz="1050">
                            <a:latin typeface="Lato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050" b="0" i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T</m:t>
                        </m:r>
                      </m:e>
                      <m:sub>
                        <m:r>
                          <a:rPr lang="en-IN" sz="1050">
                            <a:latin typeface="Lato"/>
                            <a:ea typeface="Lato"/>
                            <a:cs typeface="Lato"/>
                          </a:rPr>
                          <m:t>𝑟</m:t>
                        </m:r>
                      </m:sub>
                    </m:sSub>
                    <m:r>
                      <a:rPr lang="en-IN" sz="1050">
                        <a:latin typeface="Lato"/>
                        <a:ea typeface="Lato"/>
                        <a:cs typeface="Lato"/>
                      </a:rPr>
                      <m:t> </m:t>
                    </m:r>
                  </m:oMath>
                </a14:m>
                <a:r>
                  <a:rPr lang="en-US" sz="1050" dirty="0">
                    <a:latin typeface="Lato"/>
                    <a:ea typeface="Lato"/>
                    <a:cs typeface="Lato"/>
                  </a:rPr>
                  <a:t>= Rise Time (Can be neglected)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050">
                            <a:latin typeface="Lato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050" b="0" i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T</m:t>
                        </m:r>
                      </m:e>
                      <m:sub>
                        <m:r>
                          <a:rPr lang="en-IN" sz="1050">
                            <a:latin typeface="Lato"/>
                            <a:ea typeface="Lato"/>
                            <a:cs typeface="Lato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050" dirty="0">
                    <a:latin typeface="Lato"/>
                    <a:ea typeface="Lato"/>
                    <a:cs typeface="Lato"/>
                  </a:rPr>
                  <a:t> = Decay time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BA6405-110F-9F63-3F96-70A7A04A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643" y="2168306"/>
                <a:ext cx="4639540" cy="415498"/>
              </a:xfrm>
              <a:prstGeom prst="rect">
                <a:avLst/>
              </a:prstGeom>
              <a:blipFill>
                <a:blip r:embed="rId10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B6D623A-406B-12CA-D69C-EFF8B260D3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/>
              <a:t>MATLAB Simulator for Data Generation</a:t>
            </a:r>
            <a:endParaRPr sz="2500" dirty="0"/>
          </a:p>
        </p:txBody>
      </p:sp>
      <p:sp>
        <p:nvSpPr>
          <p:cNvPr id="315" name="Google Shape;315;p31"/>
          <p:cNvSpPr txBox="1"/>
          <p:nvPr/>
        </p:nvSpPr>
        <p:spPr>
          <a:xfrm>
            <a:off x="129575" y="1338600"/>
            <a:ext cx="8330700" cy="11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Generation of Muzzle Blast and Shock Wave Signatures</a:t>
            </a:r>
            <a:b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Using the equations of the muzzle blast and Shock Wave described previously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6" name="Google Shape;3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75" y="2072950"/>
            <a:ext cx="3486551" cy="27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3725" y="2054850"/>
            <a:ext cx="3486550" cy="280876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 txBox="1"/>
          <p:nvPr/>
        </p:nvSpPr>
        <p:spPr>
          <a:xfrm>
            <a:off x="984650" y="4727057"/>
            <a:ext cx="3000000" cy="60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i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Simulated Muzzle</a:t>
            </a:r>
            <a:endParaRPr sz="1200" i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31"/>
          <p:cNvSpPr txBox="1"/>
          <p:nvPr/>
        </p:nvSpPr>
        <p:spPr>
          <a:xfrm>
            <a:off x="5217000" y="4727057"/>
            <a:ext cx="3000000" cy="60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i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Simulated Shock Wave</a:t>
            </a:r>
            <a:endParaRPr sz="1200" i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7A7C7-DE2D-D1A5-F328-D59E4EB67812}"/>
              </a:ext>
            </a:extLst>
          </p:cNvPr>
          <p:cNvSpPr txBox="1"/>
          <p:nvPr/>
        </p:nvSpPr>
        <p:spPr>
          <a:xfrm>
            <a:off x="129575" y="601251"/>
            <a:ext cx="8837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Need:</a:t>
            </a:r>
          </a:p>
          <a:p>
            <a:r>
              <a:rPr lang="en-IN" dirty="0"/>
              <a:t>1. Non-availability of data from a gunshot		2. Validating and Testing of Localization Algorithms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59EF5-AC2F-91CE-FABE-358CCB4A94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 txBox="1"/>
          <p:nvPr/>
        </p:nvSpPr>
        <p:spPr>
          <a:xfrm>
            <a:off x="129575" y="1338600"/>
            <a:ext cx="4844100" cy="3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White </a:t>
            </a:r>
            <a:r>
              <a:rPr lang="en-GB" sz="15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Guassian</a:t>
            </a: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Noise with SNR as a </a:t>
            </a:r>
            <a:r>
              <a:rPr lang="en-GB" sz="15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tunable</a:t>
            </a: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parameter was added to the above generated waveforms. 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Reflected signal is a scaled and shifted version of the original signal. </a:t>
            </a:r>
            <a:b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 model the ground reflection, the original signal is added with the reflected signal. </a:t>
            </a:r>
            <a:b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code also provides a functionality to add up-to two reflections (can be scaled easily). 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32"/>
          <p:cNvSpPr txBox="1"/>
          <p:nvPr/>
        </p:nvSpPr>
        <p:spPr>
          <a:xfrm>
            <a:off x="5406438" y="4213675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Simulated Reflections and Noise in Muzzle Blast</a:t>
            </a:r>
            <a:endParaRPr sz="12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675" y="1214925"/>
            <a:ext cx="3865525" cy="29987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14;p31">
            <a:extLst>
              <a:ext uri="{FF2B5EF4-FFF2-40B4-BE49-F238E27FC236}">
                <a16:creationId xmlns:a16="http://schemas.microsoft.com/office/drawing/2014/main" id="{4E13753C-D6AE-072A-7092-B2F005E0AC0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2500"/>
              <a:t>MATLAB Simulator for Data Generation</a:t>
            </a:r>
            <a:endParaRPr lang="en-GB" sz="2500" dirty="0"/>
          </a:p>
        </p:txBody>
      </p:sp>
      <p:sp>
        <p:nvSpPr>
          <p:cNvPr id="9" name="Google Shape;257;p26">
            <a:extLst>
              <a:ext uri="{FF2B5EF4-FFF2-40B4-BE49-F238E27FC236}">
                <a16:creationId xmlns:a16="http://schemas.microsoft.com/office/drawing/2014/main" id="{6E7A2C47-40B5-C132-EC6A-89EFBB09748A}"/>
              </a:ext>
            </a:extLst>
          </p:cNvPr>
          <p:cNvSpPr txBox="1">
            <a:spLocks/>
          </p:cNvSpPr>
          <p:nvPr/>
        </p:nvSpPr>
        <p:spPr>
          <a:xfrm>
            <a:off x="164150" y="558200"/>
            <a:ext cx="524228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300" b="0" dirty="0"/>
              <a:t>Addition of Reflections and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23278-9146-911D-8606-5D9B36345B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/>
              <a:t>MATLAB Simulator for Data Generation</a:t>
            </a:r>
            <a:endParaRPr sz="2500" dirty="0"/>
          </a:p>
        </p:txBody>
      </p:sp>
      <p:sp>
        <p:nvSpPr>
          <p:cNvPr id="9" name="Google Shape;257;p26">
            <a:extLst>
              <a:ext uri="{FF2B5EF4-FFF2-40B4-BE49-F238E27FC236}">
                <a16:creationId xmlns:a16="http://schemas.microsoft.com/office/drawing/2014/main" id="{1DF61C77-F920-6CBA-89EB-AA9AAC15A327}"/>
              </a:ext>
            </a:extLst>
          </p:cNvPr>
          <p:cNvSpPr txBox="1">
            <a:spLocks/>
          </p:cNvSpPr>
          <p:nvPr/>
        </p:nvSpPr>
        <p:spPr>
          <a:xfrm>
            <a:off x="164150" y="558200"/>
            <a:ext cx="415765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2300" b="0" dirty="0"/>
              <a:t>Modelling Path Loss in Air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Google Shape;190;p20">
                <a:extLst>
                  <a:ext uri="{FF2B5EF4-FFF2-40B4-BE49-F238E27FC236}">
                    <a16:creationId xmlns:a16="http://schemas.microsoft.com/office/drawing/2014/main" id="{F92654BC-594B-2F61-5CFF-8CE45424628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74073" y="1294719"/>
                <a:ext cx="8395854" cy="2728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marR="0" lvl="0" indent="-3238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500"/>
                  <a:buChar char="●"/>
                </a:pPr>
                <a:r>
                  <a:rPr lang="en-IN" sz="1100" dirty="0"/>
                  <a:t>As the sound travels in air, it suffers an attenuation due to the spherical spreading of the wavefront governed by the equation:</a:t>
                </a:r>
              </a:p>
              <a:p>
                <a:pPr marL="457200" marR="0" lvl="0" indent="-3238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500"/>
                  <a:buChar char="●"/>
                </a:pPr>
                <a:endParaRPr lang="en-IN" sz="1100" dirty="0"/>
              </a:p>
              <a:p>
                <a:pPr marL="457200" marR="0" lvl="0" indent="-3238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500"/>
                  <a:buChar char="●"/>
                </a:pPr>
                <a:endParaRPr lang="en-IN" sz="1100" dirty="0"/>
              </a:p>
              <a:p>
                <a:pPr lvl="0" indent="-323850">
                  <a:buSzPts val="1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𝑅𝑒𝑐𝑒𝑖𝑣𝑒𝑑</m:t>
                    </m:r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𝑃𝑜𝑤𝑒𝑟</m:t>
                    </m:r>
                  </m:oMath>
                </a14:m>
                <a:r>
                  <a:rPr lang="en-IN" sz="11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1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N" sz="1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𝑇𝑟𝑎𝑛𝑠𝑚𝑖𝑡𝑡𝑒𝑑</m:t>
                    </m:r>
                    <m:r>
                      <a:rPr lang="en-IN" sz="1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100" i="1">
                        <a:latin typeface="Cambria Math" panose="02040503050406030204" pitchFamily="18" charset="0"/>
                      </a:rPr>
                      <m:t>𝑃𝑜𝑤𝑒𝑟</m:t>
                    </m:r>
                  </m:oMath>
                </a14:m>
                <a:r>
                  <a:rPr lang="en-IN" sz="1100" dirty="0"/>
                  <a:t>		 </a:t>
                </a:r>
                <a14:m>
                  <m:oMath xmlns:m="http://schemas.openxmlformats.org/officeDocument/2006/math"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 sz="1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𝑊𝑎𝑣𝑒𝑙𝑒𝑛𝑔𝑡h</m:t>
                    </m:r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𝑠𝑖𝑔𝑛𝑎𝑙</m:t>
                    </m:r>
                  </m:oMath>
                </a14:m>
                <a:br>
                  <a:rPr lang="en-IN" sz="11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1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1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𝑎𝑟𝑒</m:t>
                    </m:r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𝑑𝑖𝑟𝑒𝑐𝑡𝑖𝑣𝑖𝑡𝑖𝑒𝑠</m:t>
                    </m:r>
                  </m:oMath>
                </a14:m>
                <a:r>
                  <a:rPr lang="en-IN" sz="1100" b="0" dirty="0"/>
                  <a:t>				</a:t>
                </a:r>
                <a14:m>
                  <m:oMath xmlns:m="http://schemas.openxmlformats.org/officeDocument/2006/math"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𝐷𝑖𝑠𝑡𝑎𝑛𝑐𝑒</m:t>
                    </m:r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100" b="0" i="1" smtClean="0">
                        <a:latin typeface="Cambria Math" panose="02040503050406030204" pitchFamily="18" charset="0"/>
                      </a:rPr>
                      <m:t>𝑡𝑟𝑎𝑣𝑒𝑙𝑙𝑒𝑑</m:t>
                    </m:r>
                  </m:oMath>
                </a14:m>
                <a:endParaRPr lang="en-IN" sz="1100" b="0" dirty="0"/>
              </a:p>
            </p:txBody>
          </p:sp>
        </mc:Choice>
        <mc:Fallback>
          <p:sp>
            <p:nvSpPr>
              <p:cNvPr id="10" name="Google Shape;190;p20">
                <a:extLst>
                  <a:ext uri="{FF2B5EF4-FFF2-40B4-BE49-F238E27FC236}">
                    <a16:creationId xmlns:a16="http://schemas.microsoft.com/office/drawing/2014/main" id="{F92654BC-594B-2F61-5CFF-8CE45424628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4073" y="1294719"/>
                <a:ext cx="8395854" cy="2728800"/>
              </a:xfrm>
              <a:prstGeom prst="rect">
                <a:avLst/>
              </a:prstGeom>
              <a:blipFill>
                <a:blip r:embed="rId4"/>
                <a:stretch>
                  <a:fillRect t="-4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\documentclass{article}&#10;\usepackage{amsmath}&#10;\pagestyle{empty}&#10;\begin{document}&#10;&#10;\begin{equation*}&#10;\frac{P_{r}}{P_{t}}=D_{t} D_{r}\left(\frac{\lambda}{4 \pi d}\right)^{2}&#10;\end{equation*}&#10;where\\&#10;- $D_{t}$ is the directivity of the transmitting antenna\\&#10;- $D_{r}$ is the directivity of the receiving antenna\\&#10;- $\lambda$ is the signal wavelength\\&#10;- $d$ is the distance between the antennas&#10;&#10;&#10;\end{document}" title="IguanaTex Bitmap Display">
            <a:extLst>
              <a:ext uri="{FF2B5EF4-FFF2-40B4-BE49-F238E27FC236}">
                <a16:creationId xmlns:a16="http://schemas.microsoft.com/office/drawing/2014/main" id="{1108BD18-AA3D-FA92-2A45-544E674B98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l="54537" b="68077"/>
          <a:stretch/>
        </p:blipFill>
        <p:spPr>
          <a:xfrm>
            <a:off x="3545055" y="1534183"/>
            <a:ext cx="1553489" cy="4416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B9B65B-F94E-2FD8-CF27-70C78872B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73" y="2432167"/>
            <a:ext cx="2892967" cy="23508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52C06A-A270-0DBA-AC41-A7CB994A0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8159" y="2432167"/>
            <a:ext cx="2929217" cy="2350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82667F-9EC8-F6F7-5DDA-643B571E67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7376" y="2480535"/>
            <a:ext cx="2875964" cy="225413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DDEE59D-E975-73E9-B7AA-CFBDA54CC216}"/>
              </a:ext>
            </a:extLst>
          </p:cNvPr>
          <p:cNvSpPr/>
          <p:nvPr/>
        </p:nvSpPr>
        <p:spPr>
          <a:xfrm>
            <a:off x="1496291" y="4665518"/>
            <a:ext cx="716973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BD36FA-FE90-980D-F3C9-8AE5F3CA6788}"/>
              </a:ext>
            </a:extLst>
          </p:cNvPr>
          <p:cNvSpPr/>
          <p:nvPr/>
        </p:nvSpPr>
        <p:spPr>
          <a:xfrm>
            <a:off x="4213513" y="4665518"/>
            <a:ext cx="716973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2EFF85-8757-49C0-A81D-1F3D0315E02C}"/>
              </a:ext>
            </a:extLst>
          </p:cNvPr>
          <p:cNvSpPr/>
          <p:nvPr/>
        </p:nvSpPr>
        <p:spPr>
          <a:xfrm>
            <a:off x="7284266" y="4644736"/>
            <a:ext cx="716973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8A896B-8A6A-FDE4-5600-3D74DFC30DCD}"/>
              </a:ext>
            </a:extLst>
          </p:cNvPr>
          <p:cNvSpPr txBox="1"/>
          <p:nvPr/>
        </p:nvSpPr>
        <p:spPr>
          <a:xfrm>
            <a:off x="1733590" y="4616329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dirty="0"/>
              <a:t>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F6CEE8-DF42-1F12-4E7D-8F2AA26E4873}"/>
              </a:ext>
            </a:extLst>
          </p:cNvPr>
          <p:cNvSpPr txBox="1"/>
          <p:nvPr/>
        </p:nvSpPr>
        <p:spPr>
          <a:xfrm>
            <a:off x="4658863" y="4621189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dirty="0"/>
              <a:t>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F3F88E-8C66-9BD0-0E11-16E07FBD7DFB}"/>
              </a:ext>
            </a:extLst>
          </p:cNvPr>
          <p:cNvSpPr txBox="1"/>
          <p:nvPr/>
        </p:nvSpPr>
        <p:spPr>
          <a:xfrm>
            <a:off x="7499199" y="4571999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dirty="0"/>
              <a:t>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BC32B8-18E6-1B12-A21B-F5776137A67C}"/>
              </a:ext>
            </a:extLst>
          </p:cNvPr>
          <p:cNvSpPr txBox="1"/>
          <p:nvPr/>
        </p:nvSpPr>
        <p:spPr>
          <a:xfrm>
            <a:off x="9280" y="4719689"/>
            <a:ext cx="10948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Distance from mic array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4DC9B0-FC91-638B-E5C7-9620E9D55DC5}"/>
              </a:ext>
            </a:extLst>
          </p:cNvPr>
          <p:cNvSpPr txBox="1"/>
          <p:nvPr/>
        </p:nvSpPr>
        <p:spPr>
          <a:xfrm>
            <a:off x="1496291" y="4831773"/>
            <a:ext cx="730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6.4 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E12B48-A00A-E356-228D-53D59CB4518B}"/>
              </a:ext>
            </a:extLst>
          </p:cNvPr>
          <p:cNvSpPr txBox="1"/>
          <p:nvPr/>
        </p:nvSpPr>
        <p:spPr>
          <a:xfrm>
            <a:off x="4455032" y="4827367"/>
            <a:ext cx="730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25.6 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48294A-16C1-F1C1-CF31-38938A095B10}"/>
              </a:ext>
            </a:extLst>
          </p:cNvPr>
          <p:cNvSpPr txBox="1"/>
          <p:nvPr/>
        </p:nvSpPr>
        <p:spPr>
          <a:xfrm>
            <a:off x="7286949" y="4790209"/>
            <a:ext cx="85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106.3 m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4D40FBFA-4002-AFE6-CEC0-A14EE4C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6069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5.8234"/>
  <p:tag name="ORIGINALWIDTH" val="3647.009"/>
  <p:tag name="OUTPUTTYPE" val="PNG"/>
  <p:tag name="IGUANATEXVERSION" val="159"/>
  <p:tag name="LATEXADDIN" val="\documentclass{article}&#10;\usepackage{amsmath}&#10;\pagestyle{empty}&#10;\begin{document}&#10;\begin{equation*}&#10;    \begin{aligned}&#10;    &amp;f_{Friedlander}(t) = \begin{cases}&#10;        0 &amp; t \leq t_0 \\&#10;        A(t-t_0)/t_r &amp; t_0&lt;t\leq t_r \\&#10;        A[1 - (t - t_0 - t_r)/t_d ] e^{-(t-t_0-t_r)/t_d} &amp; t &gt; t_0+t_r&#10;    \end{cases} \\&#10;    \end{aligned}&#10;    \end{equation*}&#10;&#10;&#10;&#10;\end{document}"/>
  <p:tag name="IGUANATEXSIZE" val="20"/>
  <p:tag name="IGUANATEXCURSOR" val="350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5.8024"/>
  <p:tag name="ORIGINALWIDTH" val="4117.325"/>
  <p:tag name="OUTPUTTYPE" val="PNG"/>
  <p:tag name="IGUANATEXVERSION" val="159"/>
  <p:tag name="LATEXADDIN" val="\documentclass{article}&#10;\usepackage{amsmath}&#10;\pagestyle{empty}&#10;\begin{document}&#10;&#10;\begin{equation*}&#10;\theta=\tan ^{-1}\left(\frac{\sin \gamma}{\cos \gamma-\delta}\right) \pm \cos ^{-1}\left(\frac{\delta \eta_{01}-\eta_{02}}{\sqrt{1+\delta^{2}-2 \delta \cos \gamma}}\right), \quad \delta:=\frac{d_{02}\left(1-\eta_{02}^{2}\right)}{d_{01}\left(1-\eta_{01}^{2}\right)}&#10;\end{equation*}&#10;&#10;&#10;\end{document}"/>
  <p:tag name="IGUANATEXSIZE" val="20"/>
  <p:tag name="IGUANATEXCURSOR" val="97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1212.169"/>
  <p:tag name="OUTPUTTYPE" val="PNG"/>
  <p:tag name="IGUANATEXVERSION" val="159"/>
  <p:tag name="LATEXADDIN" val="\documentclass{article}&#10;\usepackage{amsmath}&#10;\pagestyle{empty}&#10;\begin{document}&#10;&#10;$\epsilon_{w c}=\left|R_{2}-R_{1}-c \tau_{12}\right|$&#10;&#10;&#10;\end{document}"/>
  <p:tag name="IGUANATEXSIZE" val="20"/>
  <p:tag name="IGUANATEXCURSOR" val="134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0184"/>
  <p:tag name="ORIGINALWIDTH" val="745.604"/>
  <p:tag name="OUTPUTTYPE" val="PNG"/>
  <p:tag name="IGUANATEXVERSION" val="159"/>
  <p:tag name="LATEXADDIN" val="\documentclass{article}&#10;\usepackage{amsmath}&#10;\pagestyle{empty}&#10;\begin{document}&#10;&#10;\begin{equation*}&#10;    \eta_{i j}:=c \tau_{i j} / d_{i j}&#10;\end{equation*}&#10;&#10;&#10;\end{document}"/>
  <p:tag name="IGUANATEXSIZE" val="20"/>
  <p:tag name="IGUANATEXCURSOR" val="152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2366.58"/>
  <p:tag name="OUTPUTTYPE" val="PNG"/>
  <p:tag name="IGUANATEXVERSION" val="159"/>
  <p:tag name="LATEXADDIN" val="\documentclass{article}&#10;\usepackage{amsmath}&#10;\pagestyle{empty}&#10;\begin{document}&#10;$&#10;c t_{i}=D\left(\boldsymbol{x}_{i}, \boldsymbol{z}\right)+c T, \quad i \in\{0,1, \ldots, M-1\}$&#10;&#10;\end{document}"/>
  <p:tag name="IGUANATEXSIZE" val="20"/>
  <p:tag name="IGUANATEXCURSOR" val="91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5458"/>
  <p:tag name="ORIGINALWIDTH" val="3181.194"/>
  <p:tag name="OUTPUTTYPE" val="PNG"/>
  <p:tag name="IGUANATEXVERSION" val="159"/>
  <p:tag name="LATEXADDIN" val="\documentclass{article}&#10;\usepackage{amsmath}&#10;\pagestyle{empty}&#10;\begin{document}&#10;&#10;$$&#10;z^{(k+1)}=z^{(k)}-\left(J\left(z^{(k)}\right)^{\mathrm{T}} J\left(z^{(k)}\right)\right)^{-1} d\left(z^{(k)}\right)^{\mathrm{T}} \mathrm{r}\left(\mathrm{z}^{(k)}\right) .&#10;$$&#10;&#10;&#10;\end{document}"/>
  <p:tag name="IGUANATEXSIZE" val="20"/>
  <p:tag name="IGUANATEXCURSOR" val="256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.7916"/>
  <p:tag name="ORIGINALWIDTH" val="2068.789"/>
  <p:tag name="OUTPUTTYPE" val="PNG"/>
  <p:tag name="IGUANATEXVERSION" val="159"/>
  <p:tag name="LATEXADDIN" val="\documentclass{article}&#10;\usepackage{amsmath}&#10;\pagestyle{empty}&#10;\begin{document}&#10;\begin{equation*}&#10;J_{i j}(\boldsymbol{z}):=\frac{\partial r_{i}}{\partial z_{j}}=\frac{x_{i j}-z_{j}}{D\left(\boldsymbol{x}_{i}, \boldsymbol{z}\right)}-\frac{x_{0j}-z_{j}}{D\left(\boldsymbol{x}_{0}, \boldsymbol{z}\right)}&#10;\end{equation*}&#10;&#10;&#10;&#10;\end{document}"/>
  <p:tag name="IGUANATEXSIZE" val="20"/>
  <p:tag name="IGUANATEXCURSOR" val="25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9.3755"/>
  <p:tag name="ORIGINALWIDTH" val="4429.368"/>
  <p:tag name="OUTPUTTYPE" val="PNG"/>
  <p:tag name="IGUANATEXVERSION" val="159"/>
  <p:tag name="LATEXADDIN" val="\documentclass{article}&#10;\usepackage{amsmath}&#10;\pagestyle{empty}&#10;\begin{document}&#10;&#10;\begin{equation*}&#10;f_{\mathrm{N} \text {-wave }}(t)= \begin{cases}0, &amp; t \leq T_{0} \\ B\left(t-T_{0}\right) / T_{r}, &amp; T_{0}&lt;t \leq T_{0}+T_{r} \\ B\left[1-2\left(t-T_{0}-T_{r}\right) / T_{d}\right], &amp; T_{0}+T_{r}&lt;t&lt;T_{0}+T_{r}+T_{d} \\ B\left[\left(t-T_{0}-T_{r}-T_{d}\right) / T_{r}-1\right], &amp; T_{0}+T_{r}+T_{d}&lt;t&lt;T_{0}+2 T_{r}+T_{d} \\ 0, &amp; t&gt;T_{0}+2 T_{r}+T_{d}\end{cases}&#10;\end{equation*}&#10;&#10;&#10;\end{document}"/>
  <p:tag name="IGUANATEXSIZE" val="20"/>
  <p:tag name="IGUANATEXCURSOR" val="47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1.154"/>
  <p:tag name="ORIGINALWIDTH" val="2719.88"/>
  <p:tag name="OUTPUTTYPE" val="PNG"/>
  <p:tag name="IGUANATEXVERSION" val="159"/>
  <p:tag name="LATEXADDIN" val="\documentclass{article}&#10;\usepackage{amsmath}&#10;\pagestyle{empty}&#10;\begin{document}&#10;&#10;\begin{equation*}&#10;\frac{P_{r}}{P_{t}}=D_{t} D_{r}\left(\frac{\lambda}{4 \pi d}\right)^{2}&#10;\end{equation*}&#10;where\\&#10;- $D_{t}$ is the directivity of the transmitting antenna\\&#10;- $D_{r}$ is the directivity of the receiving antenna\\&#10;- $\lambda$ is the signal wavelength\\&#10;- $d$ is the distance between the antennas&#10;&#10;&#10;\end{document}"/>
  <p:tag name="IGUANATEXSIZE" val="15"/>
  <p:tag name="IGUANATEXCURSOR" val="185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3.337"/>
  <p:tag name="ORIGINALWIDTH" val="2217.31"/>
  <p:tag name="OUTPUTTYPE" val="PNG"/>
  <p:tag name="IGUANATEXVERSION" val="159"/>
  <p:tag name="LATEXADDIN" val="\documentclass{article}&#10;\usepackage{amsmath}&#10;\pagestyle{empty}&#10;\begin{document}&#10;$R_{q r}[k]:=\sum_{i=\max (0,-k)}^{N-1-\min (0,-k)} q[i+k] r[i] .$\\&#10;$\alpha=0.5\left(1-\sqrt{1-4 \gamma^{2}}\right) / \gamma$\\&#10;$\hat{q}[i]=\sum_{j=0}^{M}(-\alpha)^{j} q\left[i-j k^{*}\right]$&#10;&#10;&#10;&#10;\end{document}"/>
  <p:tag name="IGUANATEXSIZE" val="20"/>
  <p:tag name="IGUANATEXCURSOR" val="20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3.337"/>
  <p:tag name="ORIGINALWIDTH" val="2217.31"/>
  <p:tag name="OUTPUTTYPE" val="PNG"/>
  <p:tag name="IGUANATEXVERSION" val="159"/>
  <p:tag name="LATEXADDIN" val="\documentclass{article}&#10;\usepackage{amsmath}&#10;\pagestyle{empty}&#10;\begin{document}&#10;$R_{q r}[k]:=\sum_{i=\max (0,-k)}^{N-1-\min (0,-k)} q[i+k] r[i] .$\\&#10;$\alpha=0.5\left(1-\sqrt{1-4 \gamma^{2}}\right) / \gamma$\\&#10;$\hat{q}[i]=\sum_{j=0}^{M}(-\alpha)^{j} q\left[i-j k^{*}\right]$&#10;&#10;&#10;&#10;\end{document}"/>
  <p:tag name="IGUANATEXSIZE" val="20"/>
  <p:tag name="IGUANATEXCURSOR" val="20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3.337"/>
  <p:tag name="ORIGINALWIDTH" val="2217.31"/>
  <p:tag name="OUTPUTTYPE" val="PNG"/>
  <p:tag name="IGUANATEXVERSION" val="159"/>
  <p:tag name="LATEXADDIN" val="\documentclass{article}&#10;\usepackage{amsmath}&#10;\pagestyle{empty}&#10;\begin{document}&#10;$R_{q r}[k]:=\sum_{i=\max (0,-k)}^{N-1-\min (0,-k)} q[i+k] r[i] .$\\&#10;$\alpha=0.5\left(1-\sqrt{1-4 \gamma^{2}}\right) / \gamma$\\&#10;$\hat{q}[i]=\sum_{j=0}^{M}(-\alpha)^{j} q\left[i-j k^{*}\right]$&#10;&#10;&#10;&#10;\end{document}"/>
  <p:tag name="IGUANATEXSIZE" val="20"/>
  <p:tag name="IGUANATEXCURSOR" val="20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5.5413"/>
  <p:tag name="ORIGINALWIDTH" val="1206.168"/>
  <p:tag name="OUTPUTTYPE" val="PNG"/>
  <p:tag name="IGUANATEXVERSION" val="159"/>
  <p:tag name="LATEXADDIN" val="\documentclass{article}&#10;\usepackage{amsmath}&#10;\pagestyle{empty}&#10;\begin{document}&#10;&#10;\begin{equation*}&#10;    \cos \theta=\frac{R^{2}+d_{01}^{2}-R_{1}^{2}}{2 R d_{01}} &#10;\end{equation*}&#10;&#10;&#10;\end{document}"/>
  <p:tag name="IGUANATEXSIZE" val="20"/>
  <p:tag name="IGUANATEXCURSOR" val="176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2.2922"/>
  <p:tag name="ORIGINALWIDTH" val="2663.622"/>
  <p:tag name="OUTPUTTYPE" val="PNG"/>
  <p:tag name="IGUANATEXVERSION" val="159"/>
  <p:tag name="LATEXADDIN" val="\documentclass{article}&#10;\usepackage{amsmath}&#10;\pagestyle{empty}&#10;\begin{document}&#10;\begin{equation}&#10;    R=\frac{d_{01}}{2} \frac{1-\eta_{01}^{2}}{\cos \theta+\eta_{01}}&#10;\end{equation}&#10;&#10;&#10;&#10;\end{document}"/>
  <p:tag name="IGUANATEXSIZE" val="20"/>
  <p:tag name="IGUANATEXCURSOR" val="180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6.0427"/>
  <p:tag name="ORIGINALWIDTH" val="2813.643"/>
  <p:tag name="OUTPUTTYPE" val="PNG"/>
  <p:tag name="IGUANATEXVERSION" val="159"/>
  <p:tag name="LATEXADDIN" val="\documentclass{article}&#10;\usepackage{amsmath}&#10;\pagestyle{empty}&#10;\begin{document}&#10;&#10;&#10;\begin{equation}&#10;R=\frac{d_{02}}{2} \frac{1-\eta_{02}^{2}}{\cos (\theta-\gamma)+\eta_{02}}&#10;\end{equation}&#10;&#10;\end{document}"/>
  <p:tag name="IGUANATEXSIZE" val="20"/>
  <p:tag name="IGUANATEXCURSOR" val="187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3011</Words>
  <Application>Microsoft Office PowerPoint</Application>
  <PresentationFormat>On-screen Show (16:9)</PresentationFormat>
  <Paragraphs>449</Paragraphs>
  <Slides>32</Slides>
  <Notes>32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Raleway</vt:lpstr>
      <vt:lpstr>Calibri</vt:lpstr>
      <vt:lpstr>Lato</vt:lpstr>
      <vt:lpstr>Cambria Math</vt:lpstr>
      <vt:lpstr>Wingdings</vt:lpstr>
      <vt:lpstr>Arial</vt:lpstr>
      <vt:lpstr>Streamline</vt:lpstr>
      <vt:lpstr>Real-Time Gunshot Localization Using Acoustics </vt:lpstr>
      <vt:lpstr>Project Objectives</vt:lpstr>
      <vt:lpstr>Introduction</vt:lpstr>
      <vt:lpstr>Acoustic Signature of Gunshots</vt:lpstr>
      <vt:lpstr>Acoustic Signature of Gunshots</vt:lpstr>
      <vt:lpstr>Acoustic Signatures left by a Gunshot</vt:lpstr>
      <vt:lpstr>MATLAB Simulator for Data Generation</vt:lpstr>
      <vt:lpstr>PowerPoint Presentation</vt:lpstr>
      <vt:lpstr>MATLAB Simulator for Data Generation</vt:lpstr>
      <vt:lpstr>PowerPoint Presentation</vt:lpstr>
      <vt:lpstr>Choice of Hardware for Localization</vt:lpstr>
      <vt:lpstr>Choice of Hardware for Localization</vt:lpstr>
      <vt:lpstr>Gunshot Localization Algorithm Flow</vt:lpstr>
      <vt:lpstr>RPi Implementation of Gunshot Localization</vt:lpstr>
      <vt:lpstr>RPi Implementation of Gunshot Localization </vt:lpstr>
      <vt:lpstr>Reflection Removal</vt:lpstr>
      <vt:lpstr>RPi Implementation of Gunshot Localization </vt:lpstr>
      <vt:lpstr>RPi Implementation of Gunshot Localization </vt:lpstr>
      <vt:lpstr>RPi Implementation of Gunshot Localization </vt:lpstr>
      <vt:lpstr>Algorithms for localizing gun-shooter from muzzle blast </vt:lpstr>
      <vt:lpstr>RPi Implementation of Gunshot Localization </vt:lpstr>
      <vt:lpstr>Other Algorithms for Muzzle Blast Based Localization</vt:lpstr>
      <vt:lpstr>Algorithms for localizing gun-shooter from shock wave </vt:lpstr>
      <vt:lpstr>RPi Implementation of Gunshot Localization </vt:lpstr>
      <vt:lpstr>RPi Implementation of Gunshot Localization </vt:lpstr>
      <vt:lpstr>Conclusion </vt:lpstr>
      <vt:lpstr>References </vt:lpstr>
      <vt:lpstr>Thank You</vt:lpstr>
      <vt:lpstr>Data Acquisition and Processing on Tiva Board Online</vt:lpstr>
      <vt:lpstr>Localization on RPi Board Online</vt:lpstr>
      <vt:lpstr>Results and Discussions</vt:lpstr>
      <vt:lpstr>Results and Discussions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Gunshot Localization Using Acoustics </dc:title>
  <cp:lastModifiedBy>Aditya Harakare</cp:lastModifiedBy>
  <cp:revision>14</cp:revision>
  <dcterms:modified xsi:type="dcterms:W3CDTF">2022-05-12T23:05:23Z</dcterms:modified>
</cp:coreProperties>
</file>